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36607"/>
          <c:y val="0.0558253"/>
          <c:w val="0.95166"/>
          <c:h val="0.838613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人员</c:v>
                </c:pt>
              </c:strCache>
            </c:strRef>
          </c:tx>
          <c:spPr>
            <a:solidFill>
              <a:schemeClr val="accent5">
                <a:hueOff val="-608019"/>
                <a:satOff val="-16379"/>
                <a:lumOff val="25127"/>
              </a:schemeClr>
            </a:solidFill>
            <a:ln w="762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ln w="76200" cap="flat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5500" u="none">
                    <a:solidFill>
                      <a:srgbClr val="535353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Sheet1!$B$1:$O$1</c:f>
              <c:strCache>
                <c:ptCount val="14"/>
                <c:pt idx="0">
                  <c:v>3月</c:v>
                </c:pt>
                <c:pt idx="1">
                  <c:v>4月</c:v>
                </c:pt>
                <c:pt idx="2">
                  <c:v>5月</c:v>
                </c:pt>
                <c:pt idx="3">
                  <c:v>6月</c:v>
                </c:pt>
                <c:pt idx="4">
                  <c:v>7月</c:v>
                </c:pt>
                <c:pt idx="5">
                  <c:v>8月</c:v>
                </c:pt>
                <c:pt idx="6">
                  <c:v>9月</c:v>
                </c:pt>
                <c:pt idx="7">
                  <c:v>10月</c:v>
                </c:pt>
                <c:pt idx="8">
                  <c:v>11月</c:v>
                </c:pt>
                <c:pt idx="9">
                  <c:v>12月</c:v>
                </c:pt>
                <c:pt idx="10">
                  <c:v>1月</c:v>
                </c:pt>
                <c:pt idx="11">
                  <c:v>2月</c:v>
                </c:pt>
                <c:pt idx="12">
                  <c:v>3月</c:v>
                </c:pt>
                <c:pt idx="13">
                  <c:v>4月</c:v>
                </c:pt>
              </c:strCache>
            </c:strRef>
          </c:cat>
          <c:val>
            <c:numRef>
              <c:f>Sheet1!$B$2:$O$2</c:f>
              <c:numCache>
                <c:ptCount val="14"/>
                <c:pt idx="0">
                  <c:v>2.000000</c:v>
                </c:pt>
                <c:pt idx="1">
                  <c:v>12.000000</c:v>
                </c:pt>
                <c:pt idx="2">
                  <c:v>17.000000</c:v>
                </c:pt>
                <c:pt idx="3">
                  <c:v>21.000000</c:v>
                </c:pt>
                <c:pt idx="4">
                  <c:v>23.000000</c:v>
                </c:pt>
                <c:pt idx="5">
                  <c:v>26.000000</c:v>
                </c:pt>
                <c:pt idx="6">
                  <c:v>38.000000</c:v>
                </c:pt>
                <c:pt idx="7">
                  <c:v>41.000000</c:v>
                </c:pt>
                <c:pt idx="8">
                  <c:v>42.000000</c:v>
                </c:pt>
                <c:pt idx="9">
                  <c:v>44.000000</c:v>
                </c:pt>
                <c:pt idx="10">
                  <c:v>52.000000</c:v>
                </c:pt>
                <c:pt idx="11">
                  <c:v>51.000000</c:v>
                </c:pt>
                <c:pt idx="12">
                  <c:v>50.000000</c:v>
                </c:pt>
                <c:pt idx="13">
                  <c:v>53.000000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chemeClr val="accent1">
                <a:satOff val="-5995"/>
                <a:lumOff val="-11002"/>
              </a:schemeClr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A8B8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2"/>
        <c:crosses val="autoZero"/>
        <c:crossBetween val="midCat"/>
        <c:majorUnit val="15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/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 txBox="1"/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图像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幻灯片编号"/>
          <p:cNvSpPr txBox="1"/>
          <p:nvPr>
            <p:ph type="sldNum" sz="quarter" idx="2"/>
          </p:nvPr>
        </p:nvSpPr>
        <p:spPr>
          <a:xfrm>
            <a:off x="11944743" y="12326937"/>
            <a:ext cx="478639" cy="495301"/>
          </a:xfrm>
          <a:prstGeom prst="rect">
            <a:avLst/>
          </a:prstGeom>
        </p:spPr>
        <p:txBody>
          <a:bodyPr lIns="63500" tIns="63500" rIns="63500" bIns="63500" anchor="t"/>
          <a:lstStyle>
            <a:lvl1pPr defTabSz="876300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标题文本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3" name="正文级别 1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像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标题文本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1" name="正文级别 1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36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2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18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图像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8" name="正文级别 1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>
            <a:lvl2pPr>
              <a:defRPr sz="3600"/>
            </a:lvl2pPr>
            <a:lvl3pPr>
              <a:defRPr sz="2400"/>
            </a:lvl3pPr>
            <a:lvl4pPr>
              <a:defRPr sz="1800"/>
            </a:lvl4pPr>
            <a:lvl5pPr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文级别 1…"/>
          <p:cNvSpPr txBox="1"/>
          <p:nvPr>
            <p:ph type="body" idx="1"/>
          </p:nvPr>
        </p:nvSpPr>
        <p:spPr>
          <a:xfrm>
            <a:off x="1435100" y="2693725"/>
            <a:ext cx="21501100" cy="9930075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36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2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18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图像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图像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pic>
        <p:nvPicPr>
          <p:cNvPr id="3" name="Artboard 2.png" descr="Artboard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398" y="340308"/>
            <a:ext cx="3545017" cy="8956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正文级别 1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976099" y="13080999"/>
            <a:ext cx="4191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35353"/>
          </a:solidFill>
          <a:uFillTx/>
          <a:latin typeface="+mj-lt"/>
          <a:ea typeface="+mj-ea"/>
          <a:cs typeface="+mj-cs"/>
          <a:sym typeface="Lantinghei SC Extra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35353"/>
          </a:solidFill>
          <a:uFillTx/>
          <a:latin typeface="+mj-lt"/>
          <a:ea typeface="+mj-ea"/>
          <a:cs typeface="+mj-cs"/>
          <a:sym typeface="Lantinghei SC Extra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35353"/>
          </a:solidFill>
          <a:uFillTx/>
          <a:latin typeface="+mj-lt"/>
          <a:ea typeface="+mj-ea"/>
          <a:cs typeface="+mj-cs"/>
          <a:sym typeface="Lantinghei SC Extra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35353"/>
          </a:solidFill>
          <a:uFillTx/>
          <a:latin typeface="+mj-lt"/>
          <a:ea typeface="+mj-ea"/>
          <a:cs typeface="+mj-cs"/>
          <a:sym typeface="Lantinghei SC Extra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35353"/>
          </a:solidFill>
          <a:uFillTx/>
          <a:latin typeface="+mj-lt"/>
          <a:ea typeface="+mj-ea"/>
          <a:cs typeface="+mj-cs"/>
          <a:sym typeface="Lantinghei SC Extra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35353"/>
          </a:solidFill>
          <a:uFillTx/>
          <a:latin typeface="+mj-lt"/>
          <a:ea typeface="+mj-ea"/>
          <a:cs typeface="+mj-cs"/>
          <a:sym typeface="Lantinghei SC Extra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35353"/>
          </a:solidFill>
          <a:uFillTx/>
          <a:latin typeface="+mj-lt"/>
          <a:ea typeface="+mj-ea"/>
          <a:cs typeface="+mj-cs"/>
          <a:sym typeface="Lantinghei SC Extra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35353"/>
          </a:solidFill>
          <a:uFillTx/>
          <a:latin typeface="+mj-lt"/>
          <a:ea typeface="+mj-ea"/>
          <a:cs typeface="+mj-cs"/>
          <a:sym typeface="Lantinghei SC Extra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35353"/>
          </a:solidFill>
          <a:uFillTx/>
          <a:latin typeface="+mj-lt"/>
          <a:ea typeface="+mj-ea"/>
          <a:cs typeface="+mj-cs"/>
          <a:sym typeface="Lantinghei SC Extra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8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12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hyperlink" Target="https://github.com/fouber/blog" TargetMode="External"/><Relationship Id="rId4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hyperlink" Target="http://www.quanmin.tv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fouber/page-monitor" TargetMode="External"/><Relationship Id="rId3" Type="http://schemas.openxmlformats.org/officeDocument/2006/relationships/image" Target="../media/image15.tif"/><Relationship Id="rId4" Type="http://schemas.openxmlformats.org/officeDocument/2006/relationships/image" Target="../media/image3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fouber/page-monitor" TargetMode="External"/><Relationship Id="rId3" Type="http://schemas.openxmlformats.org/officeDocument/2006/relationships/image" Target="../media/image16.tif"/><Relationship Id="rId4" Type="http://schemas.openxmlformats.org/officeDocument/2006/relationships/image" Target="../media/image3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fouber/page-monitor" TargetMode="External"/><Relationship Id="rId3" Type="http://schemas.openxmlformats.org/officeDocument/2006/relationships/image" Target="../media/image17.tif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fouber/page-monitor" TargetMode="External"/><Relationship Id="rId3" Type="http://schemas.openxmlformats.org/officeDocument/2006/relationships/image" Target="../media/image18.tif"/><Relationship Id="rId4" Type="http://schemas.openxmlformats.org/officeDocument/2006/relationships/image" Target="../media/image4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24.t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zhangyunlong@qmtv.com" TargetMode="External"/><Relationship Id="rId3" Type="http://schemas.openxmlformats.org/officeDocument/2006/relationships/image" Target="../media/image28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初创公司前端工程体系建设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初创公司前端工程体系建设</a:t>
            </a:r>
          </a:p>
        </p:txBody>
      </p:sp>
      <p:sp>
        <p:nvSpPr>
          <p:cNvPr id="128" name="v1.0.1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v1.0.1</a:t>
            </a:r>
          </a:p>
        </p:txBody>
      </p:sp>
      <p:grpSp>
        <p:nvGrpSpPr>
          <p:cNvPr id="131" name="1.jpeg"/>
          <p:cNvGrpSpPr/>
          <p:nvPr/>
        </p:nvGrpSpPr>
        <p:grpSpPr>
          <a:xfrm>
            <a:off x="22245280" y="11651738"/>
            <a:ext cx="1896411" cy="1816101"/>
            <a:chOff x="0" y="0"/>
            <a:chExt cx="1896409" cy="1816100"/>
          </a:xfrm>
        </p:grpSpPr>
        <p:pic>
          <p:nvPicPr>
            <p:cNvPr id="130" name="1.jpeg" descr="1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183" r="0" b="4183"/>
            <a:stretch>
              <a:fillRect/>
            </a:stretch>
          </p:blipFill>
          <p:spPr>
            <a:xfrm>
              <a:off x="88900" y="50800"/>
              <a:ext cx="1718610" cy="1574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9" name="1.jpeg" descr="1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896411" cy="18161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矩形"/>
          <p:cNvSpPr txBox="1"/>
          <p:nvPr/>
        </p:nvSpPr>
        <p:spPr>
          <a:xfrm>
            <a:off x="849" y="11480782"/>
            <a:ext cx="24382302" cy="2284178"/>
          </a:xfrm>
          <a:prstGeom prst="rect">
            <a:avLst/>
          </a:prstGeom>
          <a:solidFill>
            <a:srgbClr val="000000">
              <a:alpha val="59022"/>
            </a:srgbClr>
          </a:solidFill>
          <a:ln w="12700">
            <a:miter lim="400000"/>
          </a:ln>
          <a:effectLst>
            <a:outerShdw sx="100000" sy="100000" kx="0" ky="0" algn="b" rotWithShape="0" blurRad="25400" dist="25400" dir="189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457200">
              <a:defRPr sz="9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53" name="理想很丰满，现实很骨感"/>
          <p:cNvSpPr txBox="1"/>
          <p:nvPr/>
        </p:nvSpPr>
        <p:spPr>
          <a:xfrm>
            <a:off x="494525" y="11719633"/>
            <a:ext cx="14716126" cy="180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484886">
              <a:defRPr sz="929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理想很丰满，现实很骨感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7704" y="-1"/>
            <a:ext cx="9384304" cy="141215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成组"/>
          <p:cNvGrpSpPr/>
          <p:nvPr/>
        </p:nvGrpSpPr>
        <p:grpSpPr>
          <a:xfrm>
            <a:off x="1012165" y="3539115"/>
            <a:ext cx="12999648" cy="5688964"/>
            <a:chOff x="-77523" y="6208"/>
            <a:chExt cx="12999646" cy="5688962"/>
          </a:xfrm>
        </p:grpSpPr>
        <p:sp>
          <p:nvSpPr>
            <p:cNvPr id="256" name="组件化开发与系统拆分"/>
            <p:cNvSpPr/>
            <p:nvPr/>
          </p:nvSpPr>
          <p:spPr>
            <a:xfrm>
              <a:off x="0" y="6208"/>
              <a:ext cx="12782963" cy="1974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>
              <a:lvl1pPr algn="l" defTabSz="584200">
                <a:defRPr sz="7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组件化开发与系统拆分</a:t>
              </a:r>
            </a:p>
          </p:txBody>
        </p:sp>
        <p:sp>
          <p:nvSpPr>
            <p:cNvPr id="257" name="分而治之是软件工程中的重要思想，是复杂系统开发和维护的基石，这点放在前端开发中同样适用。在解决了基本开发效率运行效率问题之后，前端团队开始思考维护效率，组件化是目前前端最流行的分治手段。"/>
            <p:cNvSpPr/>
            <p:nvPr/>
          </p:nvSpPr>
          <p:spPr>
            <a:xfrm>
              <a:off x="-77524" y="2528330"/>
              <a:ext cx="12999648" cy="3166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t">
              <a:noAutofit/>
            </a:bodyPr>
            <a:lstStyle>
              <a:lvl1pPr algn="l" defTabSz="584200">
                <a:defRPr sz="3000">
                  <a:solidFill>
                    <a:srgbClr val="53585F"/>
                  </a:solidFill>
                  <a:latin typeface="小塚ゴシック Pro L"/>
                  <a:ea typeface="小塚ゴシック Pro L"/>
                  <a:cs typeface="小塚ゴシック Pro L"/>
                  <a:sym typeface="小塚ゴシック Pro L"/>
                </a:defRPr>
              </a:lvl1pPr>
            </a:lstStyle>
            <a:p>
              <a:pPr/>
              <a:r>
                <a:t>分而治之是软件工程中的重要思想，是复杂系统开发和维护的基石，这点放在前端开发中同样适用。在解决了基本开发效率运行效率问题之后，前端团队开始思考维护效率，组件化是目前前端最流行的分治手段。</a:t>
              </a:r>
            </a:p>
          </p:txBody>
        </p:sp>
        <p:sp>
          <p:nvSpPr>
            <p:cNvPr id="258" name="线条"/>
            <p:cNvSpPr/>
            <p:nvPr/>
          </p:nvSpPr>
          <p:spPr>
            <a:xfrm>
              <a:off x="0" y="1947890"/>
              <a:ext cx="12844599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组件化开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组件化开发</a:t>
            </a:r>
          </a:p>
        </p:txBody>
      </p:sp>
      <p:pic>
        <p:nvPicPr>
          <p:cNvPr id="262" name="未标题-2.png" descr="未标题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7423" y="3852477"/>
            <a:ext cx="10369288" cy="939575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组件化开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组件化开发</a:t>
            </a:r>
          </a:p>
        </p:txBody>
      </p:sp>
      <p:pic>
        <p:nvPicPr>
          <p:cNvPr id="265" name="未标题-2.png" descr="未标题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764" y="5125839"/>
            <a:ext cx="6934953" cy="628385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26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8850" y="5080000"/>
            <a:ext cx="12522366" cy="662809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成组"/>
          <p:cNvGrpSpPr/>
          <p:nvPr/>
        </p:nvGrpSpPr>
        <p:grpSpPr>
          <a:xfrm>
            <a:off x="12688412" y="789325"/>
            <a:ext cx="10778408" cy="12137350"/>
            <a:chOff x="-127000" y="0"/>
            <a:chExt cx="10778407" cy="12137349"/>
          </a:xfrm>
        </p:grpSpPr>
        <p:sp>
          <p:nvSpPr>
            <p:cNvPr id="268" name="线条"/>
            <p:cNvSpPr/>
            <p:nvPr/>
          </p:nvSpPr>
          <p:spPr>
            <a:xfrm flipH="1" flipV="1">
              <a:off x="1534263" y="9198013"/>
              <a:ext cx="1178715" cy="1679985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custDash>
                <a:ds d="200000" sp="200000"/>
              </a:custDash>
              <a:miter lim="400000"/>
              <a:headEnd type="arrow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9" name="线条"/>
            <p:cNvSpPr/>
            <p:nvPr/>
          </p:nvSpPr>
          <p:spPr>
            <a:xfrm flipV="1">
              <a:off x="3687732" y="8453570"/>
              <a:ext cx="520095" cy="2230696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custDash>
                <a:ds d="200000" sp="200000"/>
              </a:custDash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0" name="线条"/>
            <p:cNvSpPr/>
            <p:nvPr/>
          </p:nvSpPr>
          <p:spPr>
            <a:xfrm flipV="1">
              <a:off x="4960792" y="5062151"/>
              <a:ext cx="715593" cy="1470795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custDash>
                <a:ds d="200000" sp="200000"/>
              </a:custDash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1" name="线条"/>
            <p:cNvSpPr/>
            <p:nvPr/>
          </p:nvSpPr>
          <p:spPr>
            <a:xfrm>
              <a:off x="1750253" y="5413934"/>
              <a:ext cx="1886639" cy="1165090"/>
            </a:xfrm>
            <a:prstGeom prst="line">
              <a:avLst/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2" name="线条"/>
            <p:cNvSpPr/>
            <p:nvPr/>
          </p:nvSpPr>
          <p:spPr>
            <a:xfrm flipH="1">
              <a:off x="5365817" y="7505769"/>
              <a:ext cx="2518350" cy="1"/>
            </a:xfrm>
            <a:prstGeom prst="line">
              <a:avLst/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3" name="线条"/>
            <p:cNvSpPr/>
            <p:nvPr/>
          </p:nvSpPr>
          <p:spPr>
            <a:xfrm flipH="1">
              <a:off x="6695678" y="4235269"/>
              <a:ext cx="2518351" cy="1"/>
            </a:xfrm>
            <a:prstGeom prst="line">
              <a:avLst/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4" name="线条"/>
            <p:cNvSpPr/>
            <p:nvPr/>
          </p:nvSpPr>
          <p:spPr>
            <a:xfrm flipH="1">
              <a:off x="4535498" y="10402468"/>
              <a:ext cx="2884220" cy="63410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5" name="线条"/>
            <p:cNvSpPr/>
            <p:nvPr/>
          </p:nvSpPr>
          <p:spPr>
            <a:xfrm flipH="1">
              <a:off x="6107187" y="1017159"/>
              <a:ext cx="781225" cy="2040364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6" name="线条"/>
            <p:cNvSpPr/>
            <p:nvPr/>
          </p:nvSpPr>
          <p:spPr>
            <a:xfrm flipH="1">
              <a:off x="5387726" y="4434734"/>
              <a:ext cx="4346552" cy="2892716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7" name="a.js"/>
            <p:cNvSpPr/>
            <p:nvPr/>
          </p:nvSpPr>
          <p:spPr>
            <a:xfrm>
              <a:off x="2412767" y="10047883"/>
              <a:ext cx="2089467" cy="2089467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a.js</a:t>
              </a:r>
            </a:p>
          </p:txBody>
        </p:sp>
        <p:sp>
          <p:nvSpPr>
            <p:cNvPr id="278" name="a.css"/>
            <p:cNvSpPr/>
            <p:nvPr/>
          </p:nvSpPr>
          <p:spPr>
            <a:xfrm>
              <a:off x="-127000" y="7209294"/>
              <a:ext cx="2089467" cy="208946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5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a.css</a:t>
              </a:r>
            </a:p>
          </p:txBody>
        </p:sp>
        <p:sp>
          <p:nvSpPr>
            <p:cNvPr id="279" name="b.js"/>
            <p:cNvSpPr/>
            <p:nvPr/>
          </p:nvSpPr>
          <p:spPr>
            <a:xfrm>
              <a:off x="3296625" y="6344277"/>
              <a:ext cx="2089467" cy="2089467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b.js</a:t>
              </a:r>
            </a:p>
          </p:txBody>
        </p:sp>
        <p:sp>
          <p:nvSpPr>
            <p:cNvPr id="280" name="b.css"/>
            <p:cNvSpPr/>
            <p:nvPr/>
          </p:nvSpPr>
          <p:spPr>
            <a:xfrm>
              <a:off x="4687128" y="3025526"/>
              <a:ext cx="2089467" cy="208946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5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b.css</a:t>
              </a:r>
            </a:p>
          </p:txBody>
        </p:sp>
        <p:sp>
          <p:nvSpPr>
            <p:cNvPr id="281" name="图片"/>
            <p:cNvSpPr/>
            <p:nvPr/>
          </p:nvSpPr>
          <p:spPr>
            <a:xfrm>
              <a:off x="6136266" y="0"/>
              <a:ext cx="1693592" cy="169359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图片</a:t>
              </a:r>
            </a:p>
          </p:txBody>
        </p:sp>
        <p:sp>
          <p:nvSpPr>
            <p:cNvPr id="282" name="图片"/>
            <p:cNvSpPr/>
            <p:nvPr/>
          </p:nvSpPr>
          <p:spPr>
            <a:xfrm>
              <a:off x="8957816" y="3223463"/>
              <a:ext cx="1693592" cy="1693592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图片</a:t>
              </a:r>
            </a:p>
          </p:txBody>
        </p:sp>
        <p:sp>
          <p:nvSpPr>
            <p:cNvPr id="283" name="图片"/>
            <p:cNvSpPr/>
            <p:nvPr/>
          </p:nvSpPr>
          <p:spPr>
            <a:xfrm>
              <a:off x="534282" y="4089045"/>
              <a:ext cx="1693592" cy="1693593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图片</a:t>
              </a:r>
            </a:p>
          </p:txBody>
        </p:sp>
        <p:sp>
          <p:nvSpPr>
            <p:cNvPr id="284" name="模板"/>
            <p:cNvSpPr/>
            <p:nvPr/>
          </p:nvSpPr>
          <p:spPr>
            <a:xfrm>
              <a:off x="7795617" y="6542215"/>
              <a:ext cx="1693593" cy="1693592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模板</a:t>
              </a:r>
            </a:p>
          </p:txBody>
        </p:sp>
        <p:sp>
          <p:nvSpPr>
            <p:cNvPr id="285" name="x.swf"/>
            <p:cNvSpPr/>
            <p:nvPr/>
          </p:nvSpPr>
          <p:spPr>
            <a:xfrm>
              <a:off x="7137081" y="9426096"/>
              <a:ext cx="1693592" cy="169359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x.swf</a:t>
              </a:r>
            </a:p>
          </p:txBody>
        </p:sp>
        <p:sp>
          <p:nvSpPr>
            <p:cNvPr id="286" name="内嵌"/>
            <p:cNvSpPr/>
            <p:nvPr/>
          </p:nvSpPr>
          <p:spPr>
            <a:xfrm>
              <a:off x="6089170" y="7129195"/>
              <a:ext cx="1347444" cy="770520"/>
            </a:xfrm>
            <a:prstGeom prst="roundRect">
              <a:avLst>
                <a:gd name="adj" fmla="val 26231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内嵌</a:t>
              </a:r>
            </a:p>
          </p:txBody>
        </p:sp>
        <p:sp>
          <p:nvSpPr>
            <p:cNvPr id="287" name="内嵌"/>
            <p:cNvSpPr/>
            <p:nvPr/>
          </p:nvSpPr>
          <p:spPr>
            <a:xfrm>
              <a:off x="7310155" y="3855036"/>
              <a:ext cx="1347444" cy="770520"/>
            </a:xfrm>
            <a:prstGeom prst="roundRect">
              <a:avLst>
                <a:gd name="adj" fmla="val 26231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内嵌</a:t>
              </a:r>
            </a:p>
          </p:txBody>
        </p:sp>
        <p:sp>
          <p:nvSpPr>
            <p:cNvPr id="288" name="内嵌"/>
            <p:cNvSpPr/>
            <p:nvPr/>
          </p:nvSpPr>
          <p:spPr>
            <a:xfrm>
              <a:off x="2084180" y="5612260"/>
              <a:ext cx="1194215" cy="682897"/>
            </a:xfrm>
            <a:prstGeom prst="roundRect">
              <a:avLst>
                <a:gd name="adj" fmla="val 26231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内嵌</a:t>
              </a:r>
            </a:p>
          </p:txBody>
        </p:sp>
        <p:sp>
          <p:nvSpPr>
            <p:cNvPr id="289" name="依赖"/>
            <p:cNvSpPr/>
            <p:nvPr/>
          </p:nvSpPr>
          <p:spPr>
            <a:xfrm>
              <a:off x="4723808" y="5556195"/>
              <a:ext cx="1184608" cy="677403"/>
            </a:xfrm>
            <a:prstGeom prst="roundRect">
              <a:avLst>
                <a:gd name="adj" fmla="val 2623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依赖</a:t>
              </a:r>
            </a:p>
          </p:txBody>
        </p:sp>
        <p:sp>
          <p:nvSpPr>
            <p:cNvPr id="290" name="依赖"/>
            <p:cNvSpPr/>
            <p:nvPr/>
          </p:nvSpPr>
          <p:spPr>
            <a:xfrm>
              <a:off x="3419399" y="9084888"/>
              <a:ext cx="1147372" cy="656112"/>
            </a:xfrm>
            <a:prstGeom prst="roundRect">
              <a:avLst>
                <a:gd name="adj" fmla="val 2623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依赖</a:t>
              </a:r>
            </a:p>
          </p:txBody>
        </p:sp>
        <p:sp>
          <p:nvSpPr>
            <p:cNvPr id="291" name="依赖"/>
            <p:cNvSpPr/>
            <p:nvPr/>
          </p:nvSpPr>
          <p:spPr>
            <a:xfrm>
              <a:off x="1540059" y="9638799"/>
              <a:ext cx="1171019" cy="669633"/>
            </a:xfrm>
            <a:prstGeom prst="roundRect">
              <a:avLst>
                <a:gd name="adj" fmla="val 2623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依赖</a:t>
              </a:r>
            </a:p>
          </p:txBody>
        </p:sp>
        <p:sp>
          <p:nvSpPr>
            <p:cNvPr id="292" name="定位"/>
            <p:cNvSpPr/>
            <p:nvPr/>
          </p:nvSpPr>
          <p:spPr>
            <a:xfrm>
              <a:off x="5374818" y="10392518"/>
              <a:ext cx="1195145" cy="683429"/>
            </a:xfrm>
            <a:prstGeom prst="roundRect">
              <a:avLst>
                <a:gd name="adj" fmla="val 2623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定位</a:t>
              </a:r>
            </a:p>
          </p:txBody>
        </p:sp>
        <p:sp>
          <p:nvSpPr>
            <p:cNvPr id="293" name="定位"/>
            <p:cNvSpPr/>
            <p:nvPr/>
          </p:nvSpPr>
          <p:spPr>
            <a:xfrm>
              <a:off x="5706252" y="1775704"/>
              <a:ext cx="1347443" cy="770520"/>
            </a:xfrm>
            <a:prstGeom prst="roundRect">
              <a:avLst>
                <a:gd name="adj" fmla="val 2623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定位</a:t>
              </a:r>
            </a:p>
          </p:txBody>
        </p:sp>
        <p:sp>
          <p:nvSpPr>
            <p:cNvPr id="294" name="定位"/>
            <p:cNvSpPr/>
            <p:nvPr/>
          </p:nvSpPr>
          <p:spPr>
            <a:xfrm>
              <a:off x="7310155" y="5235502"/>
              <a:ext cx="1347444" cy="770520"/>
            </a:xfrm>
            <a:prstGeom prst="roundRect">
              <a:avLst>
                <a:gd name="adj" fmla="val 2623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定位</a:t>
              </a:r>
            </a:p>
          </p:txBody>
        </p:sp>
      </p:grpSp>
      <p:sp>
        <p:nvSpPr>
          <p:cNvPr id="296" name="通过 内嵌，依赖 和 定位 管理所有前端资源，通过资源加载框架读取资源表，实现资源加载程序化控制"/>
          <p:cNvSpPr txBox="1"/>
          <p:nvPr/>
        </p:nvSpPr>
        <p:spPr>
          <a:xfrm>
            <a:off x="1854245" y="9924311"/>
            <a:ext cx="10002577" cy="27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通过 </a:t>
            </a:r>
            <a:r>
              <a:rPr b="1">
                <a:solidFill>
                  <a:srgbClr val="773F9B"/>
                </a:solidFill>
                <a:latin typeface="Helvetica"/>
                <a:ea typeface="Helvetica"/>
                <a:cs typeface="Helvetica"/>
                <a:sym typeface="Helvetica"/>
              </a:rPr>
              <a:t>内嵌</a:t>
            </a:r>
            <a:r>
              <a:t>，</a:t>
            </a:r>
            <a:r>
              <a:rPr b="1">
                <a:solidFill>
                  <a:srgbClr val="773F9B"/>
                </a:solidFill>
                <a:latin typeface="Helvetica"/>
                <a:ea typeface="Helvetica"/>
                <a:cs typeface="Helvetica"/>
                <a:sym typeface="Helvetica"/>
              </a:rPr>
              <a:t>依赖</a:t>
            </a:r>
            <a:r>
              <a:rPr b="1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和 </a:t>
            </a:r>
            <a:r>
              <a:rPr b="1">
                <a:solidFill>
                  <a:srgbClr val="773F9B"/>
                </a:solidFill>
                <a:latin typeface="Helvetica"/>
                <a:ea typeface="Helvetica"/>
                <a:cs typeface="Helvetica"/>
                <a:sym typeface="Helvetica"/>
              </a:rPr>
              <a:t>定位</a:t>
            </a:r>
            <a:r>
              <a:rPr b="1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管理所有前端资源，通过</a:t>
            </a:r>
            <a:r>
              <a:rPr b="1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rPr>
              <a:t>资源加载框架</a:t>
            </a:r>
            <a:r>
              <a:t>读取</a:t>
            </a:r>
            <a:r>
              <a:rPr b="1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rPr>
              <a:t>资源表</a:t>
            </a:r>
            <a:r>
              <a:t>，实现</a:t>
            </a:r>
            <a:r>
              <a:rPr u="sng">
                <a:solidFill>
                  <a:srgbClr val="0365C0"/>
                </a:solidFill>
              </a:rPr>
              <a:t>资源加载程序化控制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成组"/>
          <p:cNvGrpSpPr/>
          <p:nvPr/>
        </p:nvGrpSpPr>
        <p:grpSpPr>
          <a:xfrm>
            <a:off x="14432982" y="5753100"/>
            <a:ext cx="4846936" cy="3593321"/>
            <a:chOff x="0" y="0"/>
            <a:chExt cx="4846935" cy="3593320"/>
          </a:xfrm>
        </p:grpSpPr>
        <p:sp>
          <p:nvSpPr>
            <p:cNvPr id="298" name="圆角矩形"/>
            <p:cNvSpPr/>
            <p:nvPr/>
          </p:nvSpPr>
          <p:spPr>
            <a:xfrm>
              <a:off x="0" y="389993"/>
              <a:ext cx="4846936" cy="3203328"/>
            </a:xfrm>
            <a:prstGeom prst="roundRect">
              <a:avLst>
                <a:gd name="adj" fmla="val 7255"/>
              </a:avLst>
            </a:prstGeom>
            <a:solidFill>
              <a:srgbClr val="FFFFFF"/>
            </a:solidFill>
            <a:ln w="762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9" name="资源管理框架"/>
            <p:cNvSpPr txBox="1"/>
            <p:nvPr/>
          </p:nvSpPr>
          <p:spPr>
            <a:xfrm>
              <a:off x="517808" y="0"/>
              <a:ext cx="3140275" cy="736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资源管理框架</a:t>
              </a:r>
            </a:p>
          </p:txBody>
        </p:sp>
      </p:grpSp>
      <p:grpSp>
        <p:nvGrpSpPr>
          <p:cNvPr id="303" name="成组"/>
          <p:cNvGrpSpPr/>
          <p:nvPr/>
        </p:nvGrpSpPr>
        <p:grpSpPr>
          <a:xfrm>
            <a:off x="5181206" y="6096216"/>
            <a:ext cx="2019301" cy="3670085"/>
            <a:chOff x="0" y="0"/>
            <a:chExt cx="2019300" cy="3670083"/>
          </a:xfrm>
        </p:grpSpPr>
        <p:sp>
          <p:nvSpPr>
            <p:cNvPr id="301" name="投票"/>
            <p:cNvSpPr/>
            <p:nvPr/>
          </p:nvSpPr>
          <p:spPr>
            <a:xfrm>
              <a:off x="0" y="0"/>
              <a:ext cx="2019301" cy="268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源代码"/>
            <p:cNvSpPr txBox="1"/>
            <p:nvPr/>
          </p:nvSpPr>
          <p:spPr>
            <a:xfrm>
              <a:off x="-1" y="2679483"/>
              <a:ext cx="201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源代码</a:t>
              </a:r>
            </a:p>
          </p:txBody>
        </p:sp>
      </p:grpSp>
      <p:grpSp>
        <p:nvGrpSpPr>
          <p:cNvPr id="307" name="成组"/>
          <p:cNvGrpSpPr/>
          <p:nvPr/>
        </p:nvGrpSpPr>
        <p:grpSpPr>
          <a:xfrm>
            <a:off x="18868741" y="6420484"/>
            <a:ext cx="2568675" cy="2566690"/>
            <a:chOff x="0" y="0"/>
            <a:chExt cx="2568674" cy="2566689"/>
          </a:xfrm>
        </p:grpSpPr>
        <p:sp>
          <p:nvSpPr>
            <p:cNvPr id="304" name="同步加载"/>
            <p:cNvSpPr/>
            <p:nvPr/>
          </p:nvSpPr>
          <p:spPr>
            <a:xfrm>
              <a:off x="0" y="0"/>
              <a:ext cx="2568675" cy="737890"/>
            </a:xfrm>
            <a:prstGeom prst="roundRect">
              <a:avLst>
                <a:gd name="adj" fmla="val 2581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同步加载</a:t>
              </a:r>
            </a:p>
          </p:txBody>
        </p:sp>
        <p:sp>
          <p:nvSpPr>
            <p:cNvPr id="305" name="异步加载"/>
            <p:cNvSpPr/>
            <p:nvPr/>
          </p:nvSpPr>
          <p:spPr>
            <a:xfrm>
              <a:off x="0" y="914400"/>
              <a:ext cx="2568675" cy="737890"/>
            </a:xfrm>
            <a:prstGeom prst="roundRect">
              <a:avLst>
                <a:gd name="adj" fmla="val 2581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异步加载</a:t>
              </a:r>
            </a:p>
          </p:txBody>
        </p:sp>
        <p:sp>
          <p:nvSpPr>
            <p:cNvPr id="306" name="预加载"/>
            <p:cNvSpPr/>
            <p:nvPr/>
          </p:nvSpPr>
          <p:spPr>
            <a:xfrm>
              <a:off x="0" y="1828800"/>
              <a:ext cx="2568675" cy="737890"/>
            </a:xfrm>
            <a:prstGeom prst="roundRect">
              <a:avLst>
                <a:gd name="adj" fmla="val 2581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预加载</a:t>
              </a:r>
            </a:p>
          </p:txBody>
        </p:sp>
      </p:grpSp>
      <p:grpSp>
        <p:nvGrpSpPr>
          <p:cNvPr id="310" name="成组"/>
          <p:cNvGrpSpPr/>
          <p:nvPr/>
        </p:nvGrpSpPr>
        <p:grpSpPr>
          <a:xfrm>
            <a:off x="15287341" y="6572884"/>
            <a:ext cx="3169345" cy="1505645"/>
            <a:chOff x="0" y="0"/>
            <a:chExt cx="3169344" cy="1505644"/>
          </a:xfrm>
        </p:grpSpPr>
        <p:sp>
          <p:nvSpPr>
            <p:cNvPr id="308" name="前端 加载"/>
            <p:cNvSpPr/>
            <p:nvPr/>
          </p:nvSpPr>
          <p:spPr>
            <a:xfrm>
              <a:off x="0" y="0"/>
              <a:ext cx="1518345" cy="1505645"/>
            </a:xfrm>
            <a:prstGeom prst="roundRect">
              <a:avLst>
                <a:gd name="adj" fmla="val 12652"/>
              </a:avLst>
            </a:prstGeom>
            <a:solidFill>
              <a:srgbClr val="94219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r>
                <a:t>前端</a:t>
              </a:r>
              <a:br/>
              <a:r>
                <a:t>加载</a:t>
              </a:r>
            </a:p>
          </p:txBody>
        </p:sp>
        <p:sp>
          <p:nvSpPr>
            <p:cNvPr id="309" name="后端 渲染"/>
            <p:cNvSpPr/>
            <p:nvPr/>
          </p:nvSpPr>
          <p:spPr>
            <a:xfrm>
              <a:off x="1651000" y="0"/>
              <a:ext cx="1518345" cy="1505645"/>
            </a:xfrm>
            <a:prstGeom prst="roundRect">
              <a:avLst>
                <a:gd name="adj" fmla="val 12652"/>
              </a:avLst>
            </a:prstGeom>
            <a:solidFill>
              <a:srgbClr val="9437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r>
                <a:t>后端</a:t>
              </a:r>
              <a:br/>
              <a:r>
                <a:t>渲染</a:t>
              </a:r>
            </a:p>
          </p:txBody>
        </p:sp>
      </p:grpSp>
      <p:sp>
        <p:nvSpPr>
          <p:cNvPr id="311" name="性能优化策略"/>
          <p:cNvSpPr/>
          <p:nvPr/>
        </p:nvSpPr>
        <p:spPr>
          <a:xfrm>
            <a:off x="15259707" y="8223884"/>
            <a:ext cx="3193485" cy="732750"/>
          </a:xfrm>
          <a:prstGeom prst="roundRect">
            <a:avLst>
              <a:gd name="adj" fmla="val 25998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性能优化策略</a:t>
            </a:r>
          </a:p>
        </p:txBody>
      </p:sp>
      <p:sp>
        <p:nvSpPr>
          <p:cNvPr id="312" name="资源管理原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资源管理原型</a:t>
            </a:r>
          </a:p>
        </p:txBody>
      </p:sp>
      <p:grpSp>
        <p:nvGrpSpPr>
          <p:cNvPr id="317" name="成组"/>
          <p:cNvGrpSpPr/>
          <p:nvPr/>
        </p:nvGrpSpPr>
        <p:grpSpPr>
          <a:xfrm>
            <a:off x="7772400" y="6048686"/>
            <a:ext cx="4279020" cy="3615086"/>
            <a:chOff x="0" y="0"/>
            <a:chExt cx="4279019" cy="3615085"/>
          </a:xfrm>
        </p:grpSpPr>
        <p:grpSp>
          <p:nvGrpSpPr>
            <p:cNvPr id="315" name="成组"/>
            <p:cNvGrpSpPr/>
            <p:nvPr/>
          </p:nvGrpSpPr>
          <p:grpSpPr>
            <a:xfrm>
              <a:off x="1419428" y="0"/>
              <a:ext cx="2859592" cy="3615086"/>
              <a:chOff x="0" y="0"/>
              <a:chExt cx="2859590" cy="3615085"/>
            </a:xfrm>
          </p:grpSpPr>
          <p:sp>
            <p:nvSpPr>
              <p:cNvPr id="313" name="构建工具"/>
              <p:cNvSpPr txBox="1"/>
              <p:nvPr/>
            </p:nvSpPr>
            <p:spPr>
              <a:xfrm>
                <a:off x="205290" y="2624485"/>
                <a:ext cx="2654301" cy="990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构建工具</a:t>
                </a:r>
              </a:p>
            </p:txBody>
          </p:sp>
          <p:sp>
            <p:nvSpPr>
              <p:cNvPr id="314" name="锤子"/>
              <p:cNvSpPr/>
              <p:nvPr/>
            </p:nvSpPr>
            <p:spPr>
              <a:xfrm rot="2700000">
                <a:off x="740525" y="64679"/>
                <a:ext cx="1268093" cy="2619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4" h="21595" fill="norm" stroke="1" extrusionOk="0">
                    <a:moveTo>
                      <a:pt x="12161" y="5"/>
                    </a:moveTo>
                    <a:cubicBezTo>
                      <a:pt x="7931" y="77"/>
                      <a:pt x="3428" y="850"/>
                      <a:pt x="31" y="3980"/>
                    </a:cubicBezTo>
                    <a:cubicBezTo>
                      <a:pt x="-96" y="4097"/>
                      <a:pt x="199" y="4215"/>
                      <a:pt x="410" y="4130"/>
                    </a:cubicBezTo>
                    <a:cubicBezTo>
                      <a:pt x="2319" y="3363"/>
                      <a:pt x="4025" y="2246"/>
                      <a:pt x="6056" y="2246"/>
                    </a:cubicBezTo>
                    <a:cubicBezTo>
                      <a:pt x="8156" y="2246"/>
                      <a:pt x="8496" y="3611"/>
                      <a:pt x="8496" y="3611"/>
                    </a:cubicBezTo>
                    <a:lnTo>
                      <a:pt x="9038" y="3611"/>
                    </a:lnTo>
                    <a:lnTo>
                      <a:pt x="9038" y="9084"/>
                    </a:lnTo>
                    <a:cubicBezTo>
                      <a:pt x="8731" y="9095"/>
                      <a:pt x="8451" y="9190"/>
                      <a:pt x="8382" y="9337"/>
                    </a:cubicBezTo>
                    <a:cubicBezTo>
                      <a:pt x="7788" y="10594"/>
                      <a:pt x="8323" y="14242"/>
                      <a:pt x="8323" y="16546"/>
                    </a:cubicBezTo>
                    <a:cubicBezTo>
                      <a:pt x="8323" y="18416"/>
                      <a:pt x="8011" y="20381"/>
                      <a:pt x="7864" y="21200"/>
                    </a:cubicBezTo>
                    <a:cubicBezTo>
                      <a:pt x="7827" y="21413"/>
                      <a:pt x="8169" y="21595"/>
                      <a:pt x="8607" y="21595"/>
                    </a:cubicBezTo>
                    <a:lnTo>
                      <a:pt x="12682" y="21595"/>
                    </a:lnTo>
                    <a:cubicBezTo>
                      <a:pt x="13120" y="21595"/>
                      <a:pt x="13466" y="21413"/>
                      <a:pt x="13428" y="21200"/>
                    </a:cubicBezTo>
                    <a:cubicBezTo>
                      <a:pt x="13282" y="20381"/>
                      <a:pt x="12970" y="18416"/>
                      <a:pt x="12970" y="16546"/>
                    </a:cubicBezTo>
                    <a:cubicBezTo>
                      <a:pt x="12970" y="14242"/>
                      <a:pt x="13504" y="10594"/>
                      <a:pt x="12911" y="9337"/>
                    </a:cubicBezTo>
                    <a:cubicBezTo>
                      <a:pt x="12842" y="9190"/>
                      <a:pt x="12561" y="9095"/>
                      <a:pt x="12255" y="9084"/>
                    </a:cubicBezTo>
                    <a:lnTo>
                      <a:pt x="12255" y="3611"/>
                    </a:lnTo>
                    <a:lnTo>
                      <a:pt x="12796" y="3611"/>
                    </a:lnTo>
                    <a:cubicBezTo>
                      <a:pt x="12796" y="3611"/>
                      <a:pt x="13547" y="2180"/>
                      <a:pt x="15941" y="2180"/>
                    </a:cubicBezTo>
                    <a:cubicBezTo>
                      <a:pt x="18334" y="2180"/>
                      <a:pt x="18630" y="2608"/>
                      <a:pt x="18630" y="2608"/>
                    </a:cubicBezTo>
                    <a:lnTo>
                      <a:pt x="21504" y="2608"/>
                    </a:lnTo>
                    <a:lnTo>
                      <a:pt x="21504" y="353"/>
                    </a:lnTo>
                    <a:lnTo>
                      <a:pt x="18592" y="353"/>
                    </a:lnTo>
                    <a:cubicBezTo>
                      <a:pt x="18592" y="353"/>
                      <a:pt x="16383" y="1518"/>
                      <a:pt x="13952" y="14"/>
                    </a:cubicBezTo>
                    <a:cubicBezTo>
                      <a:pt x="13363" y="0"/>
                      <a:pt x="12765" y="-5"/>
                      <a:pt x="12161" y="5"/>
                    </a:cubicBezTo>
                    <a:close/>
                  </a:path>
                </a:pathLst>
              </a:cu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16" name="箭头"/>
            <p:cNvSpPr/>
            <p:nvPr/>
          </p:nvSpPr>
          <p:spPr>
            <a:xfrm>
              <a:off x="0" y="846080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0" name="成组"/>
          <p:cNvGrpSpPr/>
          <p:nvPr/>
        </p:nvGrpSpPr>
        <p:grpSpPr>
          <a:xfrm>
            <a:off x="12412080" y="6423857"/>
            <a:ext cx="2390380" cy="2559944"/>
            <a:chOff x="0" y="0"/>
            <a:chExt cx="2390378" cy="2559942"/>
          </a:xfrm>
        </p:grpSpPr>
        <p:sp>
          <p:nvSpPr>
            <p:cNvPr id="318" name="资源表"/>
            <p:cNvSpPr/>
            <p:nvPr/>
          </p:nvSpPr>
          <p:spPr>
            <a:xfrm>
              <a:off x="1630660" y="0"/>
              <a:ext cx="759719" cy="2559943"/>
            </a:xfrm>
            <a:prstGeom prst="roundRect">
              <a:avLst>
                <a:gd name="adj" fmla="val 25075"/>
              </a:avLst>
            </a:prstGeom>
            <a:solidFill>
              <a:schemeClr val="accent6">
                <a:hueOff val="-193447"/>
                <a:satOff val="3713"/>
                <a:lumOff val="1132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资源表</a:t>
              </a:r>
            </a:p>
          </p:txBody>
        </p:sp>
        <p:sp>
          <p:nvSpPr>
            <p:cNvPr id="319" name="箭头"/>
            <p:cNvSpPr/>
            <p:nvPr/>
          </p:nvSpPr>
          <p:spPr>
            <a:xfrm>
              <a:off x="0" y="470910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3" name="成组"/>
          <p:cNvGrpSpPr/>
          <p:nvPr/>
        </p:nvGrpSpPr>
        <p:grpSpPr>
          <a:xfrm>
            <a:off x="13774273" y="9522122"/>
            <a:ext cx="1384301" cy="2250779"/>
            <a:chOff x="0" y="0"/>
            <a:chExt cx="1384300" cy="2250777"/>
          </a:xfrm>
        </p:grpSpPr>
        <p:sp>
          <p:nvSpPr>
            <p:cNvPr id="321" name="输入"/>
            <p:cNvSpPr txBox="1"/>
            <p:nvPr/>
          </p:nvSpPr>
          <p:spPr>
            <a:xfrm>
              <a:off x="-1" y="1260177"/>
              <a:ext cx="1384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输入</a:t>
              </a:r>
            </a:p>
          </p:txBody>
        </p:sp>
        <p:sp>
          <p:nvSpPr>
            <p:cNvPr id="322" name="线条"/>
            <p:cNvSpPr/>
            <p:nvPr/>
          </p:nvSpPr>
          <p:spPr>
            <a:xfrm flipV="1">
              <a:off x="692150" y="0"/>
              <a:ext cx="1" cy="1270000"/>
            </a:xfrm>
            <a:prstGeom prst="line">
              <a:avLst/>
            </a:prstGeom>
            <a:noFill/>
            <a:ln w="101600" cap="flat">
              <a:solidFill>
                <a:srgbClr val="5A5F5E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6" name="成组"/>
          <p:cNvGrpSpPr/>
          <p:nvPr/>
        </p:nvGrpSpPr>
        <p:grpSpPr>
          <a:xfrm>
            <a:off x="16111073" y="9522122"/>
            <a:ext cx="1384301" cy="2250779"/>
            <a:chOff x="0" y="0"/>
            <a:chExt cx="1384300" cy="2250777"/>
          </a:xfrm>
        </p:grpSpPr>
        <p:sp>
          <p:nvSpPr>
            <p:cNvPr id="324" name="优化"/>
            <p:cNvSpPr txBox="1"/>
            <p:nvPr/>
          </p:nvSpPr>
          <p:spPr>
            <a:xfrm>
              <a:off x="-1" y="1260177"/>
              <a:ext cx="1384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优化</a:t>
              </a:r>
            </a:p>
          </p:txBody>
        </p:sp>
        <p:sp>
          <p:nvSpPr>
            <p:cNvPr id="325" name="线条"/>
            <p:cNvSpPr/>
            <p:nvPr/>
          </p:nvSpPr>
          <p:spPr>
            <a:xfrm flipV="1">
              <a:off x="692150" y="0"/>
              <a:ext cx="1" cy="1270000"/>
            </a:xfrm>
            <a:prstGeom prst="line">
              <a:avLst/>
            </a:prstGeom>
            <a:noFill/>
            <a:ln w="101600" cap="flat">
              <a:solidFill>
                <a:srgbClr val="5A5F5E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9" name="成组"/>
          <p:cNvGrpSpPr/>
          <p:nvPr/>
        </p:nvGrpSpPr>
        <p:grpSpPr>
          <a:xfrm>
            <a:off x="19413073" y="9522122"/>
            <a:ext cx="1384301" cy="2250779"/>
            <a:chOff x="0" y="0"/>
            <a:chExt cx="1384300" cy="2250777"/>
          </a:xfrm>
        </p:grpSpPr>
        <p:sp>
          <p:nvSpPr>
            <p:cNvPr id="327" name="接口"/>
            <p:cNvSpPr txBox="1"/>
            <p:nvPr/>
          </p:nvSpPr>
          <p:spPr>
            <a:xfrm>
              <a:off x="-1" y="1260177"/>
              <a:ext cx="1384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接口</a:t>
              </a:r>
            </a:p>
          </p:txBody>
        </p:sp>
        <p:sp>
          <p:nvSpPr>
            <p:cNvPr id="328" name="线条"/>
            <p:cNvSpPr/>
            <p:nvPr/>
          </p:nvSpPr>
          <p:spPr>
            <a:xfrm flipV="1">
              <a:off x="692150" y="0"/>
              <a:ext cx="1" cy="1270000"/>
            </a:xfrm>
            <a:prstGeom prst="line">
              <a:avLst/>
            </a:prstGeom>
            <a:noFill/>
            <a:ln w="101600" cap="flat">
              <a:solidFill>
                <a:srgbClr val="5A5F5E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5"/>
      <p:bldP build="whole" bldLvl="1" animBg="1" rev="0" advAuto="0" spid="320" grpId="2"/>
      <p:bldP build="whole" bldLvl="1" animBg="1" rev="0" advAuto="0" spid="300" grpId="3"/>
      <p:bldP build="whole" bldLvl="1" animBg="1" rev="0" advAuto="0" spid="326" grpId="9"/>
      <p:bldP build="whole" bldLvl="1" animBg="1" rev="0" advAuto="0" spid="311" grpId="6"/>
      <p:bldP build="whole" bldLvl="1" animBg="1" rev="0" advAuto="0" spid="307" grpId="4"/>
      <p:bldP build="whole" bldLvl="1" animBg="1" rev="0" advAuto="0" spid="323" grpId="7"/>
      <p:bldP build="whole" bldLvl="1" animBg="1" rev="0" advAuto="0" spid="317" grpId="1"/>
      <p:bldP build="whole" bldLvl="1" animBg="1" rev="0" advAuto="0" spid="329" grpId="8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5092" y="2384034"/>
            <a:ext cx="10645425" cy="1027668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grpSp>
        <p:nvGrpSpPr>
          <p:cNvPr id="335" name="成组"/>
          <p:cNvGrpSpPr/>
          <p:nvPr/>
        </p:nvGrpSpPr>
        <p:grpSpPr>
          <a:xfrm>
            <a:off x="1856522" y="3283250"/>
            <a:ext cx="9285874" cy="8478252"/>
            <a:chOff x="-55376" y="12019"/>
            <a:chExt cx="9285872" cy="8478251"/>
          </a:xfrm>
        </p:grpSpPr>
        <p:sp>
          <p:nvSpPr>
            <p:cNvPr id="332" name="服务端模板"/>
            <p:cNvSpPr/>
            <p:nvPr/>
          </p:nvSpPr>
          <p:spPr>
            <a:xfrm>
              <a:off x="-1" y="12019"/>
              <a:ext cx="9131093" cy="1760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>
              <a:lvl1pPr algn="l" defTabSz="584200">
                <a:defRPr sz="7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服务端模板</a:t>
              </a:r>
            </a:p>
          </p:txBody>
        </p:sp>
        <p:sp>
          <p:nvSpPr>
            <p:cNvPr id="333" name="模板提供require声明对js/css模块的依赖…"/>
            <p:cNvSpPr/>
            <p:nvPr/>
          </p:nvSpPr>
          <p:spPr>
            <a:xfrm>
              <a:off x="-55377" y="2359934"/>
              <a:ext cx="9285874" cy="6130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t">
              <a:noAutofit/>
            </a:bodyPr>
            <a:lstStyle/>
            <a:p>
              <a:pPr marL="345281" indent="-345281" algn="l" defTabSz="584200">
                <a:lnSpc>
                  <a:spcPct val="180000"/>
                </a:lnSpc>
                <a:buClr>
                  <a:srgbClr val="535353"/>
                </a:buClr>
                <a:buSzPct val="82000"/>
                <a:buChar char="•"/>
                <a:defRPr sz="3000">
                  <a:solidFill>
                    <a:srgbClr val="53585F"/>
                  </a:solidFill>
                  <a:latin typeface="+mj-lt"/>
                  <a:ea typeface="+mj-ea"/>
                  <a:cs typeface="+mj-cs"/>
                  <a:sym typeface="Lantinghei SC Extralight"/>
                </a:defRPr>
              </a:pPr>
              <a:r>
                <a:t>模板提供</a:t>
              </a:r>
              <a:r>
                <a:rPr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Lantinghei SC Demibold"/>
                  <a:ea typeface="Lantinghei SC Demibold"/>
                  <a:cs typeface="Lantinghei SC Demibold"/>
                  <a:sym typeface="Lantinghei SC Demibold"/>
                </a:rPr>
                <a:t>require</a:t>
              </a:r>
              <a:r>
                <a:t>声明对js/css模块的依赖</a:t>
              </a:r>
            </a:p>
            <a:p>
              <a:pPr marL="345281" indent="-345281" algn="l" defTabSz="584200">
                <a:lnSpc>
                  <a:spcPct val="180000"/>
                </a:lnSpc>
                <a:buClr>
                  <a:srgbClr val="535353"/>
                </a:buClr>
                <a:buSzPct val="82000"/>
                <a:buChar char="•"/>
                <a:defRPr sz="3000">
                  <a:solidFill>
                    <a:srgbClr val="53585F"/>
                  </a:solidFill>
                  <a:latin typeface="+mj-lt"/>
                  <a:ea typeface="+mj-ea"/>
                  <a:cs typeface="+mj-cs"/>
                  <a:sym typeface="Lantinghei SC Extralight"/>
                </a:defRPr>
              </a:pPr>
              <a:r>
                <a:rPr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Lantinghei SC Demibold"/>
                  <a:ea typeface="Lantinghei SC Demibold"/>
                  <a:cs typeface="Lantinghei SC Demibold"/>
                  <a:sym typeface="Lantinghei SC Demibold"/>
                </a:rPr>
                <a:t>widget</a:t>
              </a:r>
              <a:r>
                <a:t>用于引入组件</a:t>
              </a:r>
            </a:p>
            <a:p>
              <a:pPr marL="345281" indent="-345281" algn="l" defTabSz="584200">
                <a:lnSpc>
                  <a:spcPct val="180000"/>
                </a:lnSpc>
                <a:buClr>
                  <a:srgbClr val="535353"/>
                </a:buClr>
                <a:buSzPct val="82000"/>
                <a:buChar char="•"/>
                <a:defRPr sz="3000">
                  <a:solidFill>
                    <a:srgbClr val="53585F"/>
                  </a:solidFill>
                  <a:latin typeface="+mj-lt"/>
                  <a:ea typeface="+mj-ea"/>
                  <a:cs typeface="+mj-cs"/>
                  <a:sym typeface="Lantinghei SC Extralight"/>
                </a:defRPr>
              </a:pPr>
              <a:r>
                <a:t>模板引擎根据资源表实现</a:t>
              </a:r>
              <a:r>
                <a:rPr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Lantinghei SC Demibold"/>
                  <a:ea typeface="Lantinghei SC Demibold"/>
                  <a:cs typeface="Lantinghei SC Demibold"/>
                  <a:sym typeface="Lantinghei SC Demibold"/>
                </a:rPr>
                <a:t>资源加载管理</a:t>
              </a:r>
              <a:r>
                <a:t>，并</a:t>
              </a:r>
              <a:r>
                <a:rPr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Lantinghei SC Demibold"/>
                  <a:ea typeface="Lantinghei SC Demibold"/>
                  <a:cs typeface="Lantinghei SC Demibold"/>
                  <a:sym typeface="Lantinghei SC Demibold"/>
                </a:rPr>
                <a:t>自动完成优化</a:t>
              </a:r>
              <a:r>
                <a:t>（按需、合并、同步、异步、预加载、推送、首屏内嵌等）</a:t>
              </a:r>
            </a:p>
            <a:p>
              <a:pPr marL="345281" indent="-345281" algn="l" defTabSz="584200">
                <a:lnSpc>
                  <a:spcPct val="180000"/>
                </a:lnSpc>
                <a:buClr>
                  <a:srgbClr val="535353"/>
                </a:buClr>
                <a:buSzPct val="82000"/>
                <a:buChar char="•"/>
                <a:defRPr sz="3000">
                  <a:solidFill>
                    <a:srgbClr val="53585F"/>
                  </a:solidFill>
                  <a:latin typeface="+mj-lt"/>
                  <a:ea typeface="+mj-ea"/>
                  <a:cs typeface="+mj-cs"/>
                  <a:sym typeface="Lantinghei SC Extralight"/>
                </a:defRPr>
              </a:pPr>
              <a:r>
                <a:t>性能高，搜索引擎友好</a:t>
              </a:r>
            </a:p>
          </p:txBody>
        </p:sp>
        <p:sp>
          <p:nvSpPr>
            <p:cNvPr id="334" name="线条"/>
            <p:cNvSpPr/>
            <p:nvPr/>
          </p:nvSpPr>
          <p:spPr>
            <a:xfrm>
              <a:off x="0" y="1865706"/>
              <a:ext cx="9175120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3235" y="4338542"/>
            <a:ext cx="3949701" cy="79629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大型网站子系统拆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大型网站子系统拆分</a:t>
            </a:r>
          </a:p>
        </p:txBody>
      </p:sp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1894" y="4297712"/>
            <a:ext cx="6384807" cy="834936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351" name="连接线" descr="连接线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9560" y="6828790"/>
            <a:ext cx="4585707" cy="5039360"/>
          </a:xfrm>
          <a:prstGeom prst="rect">
            <a:avLst/>
          </a:prstGeom>
        </p:spPr>
      </p:pic>
      <p:sp>
        <p:nvSpPr>
          <p:cNvPr id="341" name="构建"/>
          <p:cNvSpPr/>
          <p:nvPr/>
        </p:nvSpPr>
        <p:spPr>
          <a:xfrm>
            <a:off x="21243323" y="5466296"/>
            <a:ext cx="2298105" cy="1427660"/>
          </a:xfrm>
          <a:prstGeom prst="roundRect">
            <a:avLst>
              <a:gd name="adj" fmla="val 15000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构建</a:t>
            </a:r>
          </a:p>
        </p:txBody>
      </p:sp>
      <p:pic>
        <p:nvPicPr>
          <p:cNvPr id="353" name="连接线" descr="连接线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25440" y="6842760"/>
            <a:ext cx="4526017" cy="3798571"/>
          </a:xfrm>
          <a:prstGeom prst="rect">
            <a:avLst/>
          </a:prstGeom>
        </p:spPr>
      </p:pic>
      <p:pic>
        <p:nvPicPr>
          <p:cNvPr id="355" name="连接线" descr="连接线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178780" y="6836410"/>
            <a:ext cx="4506967" cy="2344421"/>
          </a:xfrm>
          <a:prstGeom prst="rect">
            <a:avLst/>
          </a:prstGeom>
        </p:spPr>
      </p:pic>
      <p:pic>
        <p:nvPicPr>
          <p:cNvPr id="357" name="连接线" descr="连接线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45760" y="6821170"/>
            <a:ext cx="4561577" cy="1000760"/>
          </a:xfrm>
          <a:prstGeom prst="rect">
            <a:avLst/>
          </a:prstGeom>
        </p:spPr>
      </p:pic>
      <p:pic>
        <p:nvPicPr>
          <p:cNvPr id="359" name="连接线" descr="连接线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83860" y="5924816"/>
            <a:ext cx="3061971" cy="507864"/>
          </a:xfrm>
          <a:prstGeom prst="rect">
            <a:avLst/>
          </a:prstGeom>
        </p:spPr>
      </p:pic>
      <p:pic>
        <p:nvPicPr>
          <p:cNvPr id="361" name="连接线" descr="连接线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46410" y="5959103"/>
            <a:ext cx="3271520" cy="510740"/>
          </a:xfrm>
          <a:prstGeom prst="rect">
            <a:avLst/>
          </a:prstGeom>
        </p:spPr>
      </p:pic>
      <p:pic>
        <p:nvPicPr>
          <p:cNvPr id="347" name="pasted-image.png" descr="pasted-image.png"/>
          <p:cNvPicPr>
            <a:picLocks noChangeAspect="1"/>
          </p:cNvPicPr>
          <p:nvPr/>
        </p:nvPicPr>
        <p:blipFill>
          <a:blip r:embed="rId10">
            <a:extLst/>
          </a:blip>
          <a:srcRect l="18463" t="13867" r="12586" b="71906"/>
          <a:stretch>
            <a:fillRect/>
          </a:stretch>
        </p:blipFill>
        <p:spPr>
          <a:xfrm>
            <a:off x="826260" y="4480148"/>
            <a:ext cx="7339960" cy="146191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348" name="圆角矩形" descr="圆角矩形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81423" y="4937694"/>
            <a:ext cx="7012853" cy="546996"/>
          </a:xfrm>
          <a:prstGeom prst="rect">
            <a:avLst/>
          </a:prstGeom>
        </p:spPr>
      </p:pic>
      <p:pic>
        <p:nvPicPr>
          <p:cNvPr id="363" name="连接线" descr="连接线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366807" y="5462270"/>
            <a:ext cx="1688293" cy="85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9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3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2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8" dur="2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"/>
                            </p:stCondLst>
                            <p:childTnLst>
                              <p:par>
                                <p:cTn id="50" presetClass="entr" nodeType="afterEffect" presetSubtype="2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2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7"/>
      <p:bldP build="whole" bldLvl="1" animBg="1" rev="0" advAuto="0" spid="351" grpId="2"/>
      <p:bldP build="whole" bldLvl="1" animBg="1" rev="0" advAuto="0" spid="353" grpId="4"/>
      <p:bldP build="whole" bldLvl="1" animBg="1" rev="0" advAuto="0" spid="355" grpId="3"/>
      <p:bldP build="whole" bldLvl="1" animBg="1" rev="0" advAuto="0" spid="359" grpId="6"/>
      <p:bldP build="whole" bldLvl="1" animBg="1" rev="0" advAuto="0" spid="337" grpId="8"/>
      <p:bldP build="whole" bldLvl="1" animBg="1" rev="0" advAuto="0" spid="341" grpId="5"/>
      <p:bldP build="whole" bldLvl="1" animBg="1" rev="0" advAuto="0" spid="347" grpId="9"/>
      <p:bldP build="whole" bldLvl="1" animBg="1" rev="0" advAuto="0" spid="363" grpId="10"/>
      <p:bldP build="whole" bldLvl="1" animBg="1" rev="0" advAuto="0" spid="348" grpId="11"/>
      <p:bldP build="whole" bldLvl="1" animBg="1" rev="0" advAuto="0" spid="35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成组"/>
          <p:cNvGrpSpPr/>
          <p:nvPr/>
        </p:nvGrpSpPr>
        <p:grpSpPr>
          <a:xfrm>
            <a:off x="5181206" y="6096216"/>
            <a:ext cx="2019301" cy="3670085"/>
            <a:chOff x="0" y="0"/>
            <a:chExt cx="2019300" cy="3670083"/>
          </a:xfrm>
        </p:grpSpPr>
        <p:sp>
          <p:nvSpPr>
            <p:cNvPr id="366" name="投票"/>
            <p:cNvSpPr/>
            <p:nvPr/>
          </p:nvSpPr>
          <p:spPr>
            <a:xfrm>
              <a:off x="0" y="0"/>
              <a:ext cx="2019301" cy="268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源代码"/>
            <p:cNvSpPr txBox="1"/>
            <p:nvPr/>
          </p:nvSpPr>
          <p:spPr>
            <a:xfrm>
              <a:off x="-1" y="2679483"/>
              <a:ext cx="201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源代码</a:t>
              </a:r>
            </a:p>
          </p:txBody>
        </p:sp>
      </p:grpSp>
      <p:grpSp>
        <p:nvGrpSpPr>
          <p:cNvPr id="371" name="成组"/>
          <p:cNvGrpSpPr/>
          <p:nvPr/>
        </p:nvGrpSpPr>
        <p:grpSpPr>
          <a:xfrm>
            <a:off x="9191828" y="6048686"/>
            <a:ext cx="2859592" cy="3615086"/>
            <a:chOff x="0" y="0"/>
            <a:chExt cx="2859590" cy="3615085"/>
          </a:xfrm>
        </p:grpSpPr>
        <p:sp>
          <p:nvSpPr>
            <p:cNvPr id="369" name="构建工具"/>
            <p:cNvSpPr txBox="1"/>
            <p:nvPr/>
          </p:nvSpPr>
          <p:spPr>
            <a:xfrm>
              <a:off x="205290" y="2624485"/>
              <a:ext cx="2654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构建工具</a:t>
              </a:r>
            </a:p>
          </p:txBody>
        </p:sp>
        <p:sp>
          <p:nvSpPr>
            <p:cNvPr id="370" name="锤子"/>
            <p:cNvSpPr/>
            <p:nvPr/>
          </p:nvSpPr>
          <p:spPr>
            <a:xfrm rot="2700000">
              <a:off x="740525" y="64679"/>
              <a:ext cx="1268093" cy="261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95" fill="norm" stroke="1" extrusionOk="0">
                  <a:moveTo>
                    <a:pt x="12161" y="5"/>
                  </a:moveTo>
                  <a:cubicBezTo>
                    <a:pt x="7931" y="77"/>
                    <a:pt x="3428" y="850"/>
                    <a:pt x="31" y="3980"/>
                  </a:cubicBezTo>
                  <a:cubicBezTo>
                    <a:pt x="-96" y="4097"/>
                    <a:pt x="199" y="4215"/>
                    <a:pt x="410" y="4130"/>
                  </a:cubicBezTo>
                  <a:cubicBezTo>
                    <a:pt x="2319" y="3363"/>
                    <a:pt x="4025" y="2246"/>
                    <a:pt x="6056" y="2246"/>
                  </a:cubicBezTo>
                  <a:cubicBezTo>
                    <a:pt x="8156" y="2246"/>
                    <a:pt x="8496" y="3611"/>
                    <a:pt x="8496" y="3611"/>
                  </a:cubicBezTo>
                  <a:lnTo>
                    <a:pt x="9038" y="3611"/>
                  </a:lnTo>
                  <a:lnTo>
                    <a:pt x="9038" y="9084"/>
                  </a:lnTo>
                  <a:cubicBezTo>
                    <a:pt x="8731" y="9095"/>
                    <a:pt x="8451" y="9190"/>
                    <a:pt x="8382" y="9337"/>
                  </a:cubicBezTo>
                  <a:cubicBezTo>
                    <a:pt x="7788" y="10594"/>
                    <a:pt x="8323" y="14242"/>
                    <a:pt x="8323" y="16546"/>
                  </a:cubicBezTo>
                  <a:cubicBezTo>
                    <a:pt x="8323" y="18416"/>
                    <a:pt x="8011" y="20381"/>
                    <a:pt x="7864" y="21200"/>
                  </a:cubicBezTo>
                  <a:cubicBezTo>
                    <a:pt x="7827" y="21413"/>
                    <a:pt x="8169" y="21595"/>
                    <a:pt x="8607" y="21595"/>
                  </a:cubicBezTo>
                  <a:lnTo>
                    <a:pt x="12682" y="21595"/>
                  </a:lnTo>
                  <a:cubicBezTo>
                    <a:pt x="13120" y="21595"/>
                    <a:pt x="13466" y="21413"/>
                    <a:pt x="13428" y="21200"/>
                  </a:cubicBezTo>
                  <a:cubicBezTo>
                    <a:pt x="13282" y="20381"/>
                    <a:pt x="12970" y="18416"/>
                    <a:pt x="12970" y="16546"/>
                  </a:cubicBezTo>
                  <a:cubicBezTo>
                    <a:pt x="12970" y="14242"/>
                    <a:pt x="13504" y="10594"/>
                    <a:pt x="12911" y="9337"/>
                  </a:cubicBezTo>
                  <a:cubicBezTo>
                    <a:pt x="12842" y="9190"/>
                    <a:pt x="12561" y="9095"/>
                    <a:pt x="12255" y="9084"/>
                  </a:cubicBezTo>
                  <a:lnTo>
                    <a:pt x="12255" y="3611"/>
                  </a:lnTo>
                  <a:lnTo>
                    <a:pt x="12796" y="3611"/>
                  </a:lnTo>
                  <a:cubicBezTo>
                    <a:pt x="12796" y="3611"/>
                    <a:pt x="13547" y="2180"/>
                    <a:pt x="15941" y="2180"/>
                  </a:cubicBezTo>
                  <a:cubicBezTo>
                    <a:pt x="18334" y="2180"/>
                    <a:pt x="18630" y="2608"/>
                    <a:pt x="18630" y="2608"/>
                  </a:cubicBezTo>
                  <a:lnTo>
                    <a:pt x="21504" y="2608"/>
                  </a:lnTo>
                  <a:lnTo>
                    <a:pt x="21504" y="353"/>
                  </a:lnTo>
                  <a:lnTo>
                    <a:pt x="18592" y="353"/>
                  </a:lnTo>
                  <a:cubicBezTo>
                    <a:pt x="18592" y="353"/>
                    <a:pt x="16383" y="1518"/>
                    <a:pt x="13952" y="14"/>
                  </a:cubicBezTo>
                  <a:cubicBezTo>
                    <a:pt x="13363" y="0"/>
                    <a:pt x="12765" y="-5"/>
                    <a:pt x="12161" y="5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81" name="成组"/>
          <p:cNvGrpSpPr/>
          <p:nvPr/>
        </p:nvGrpSpPr>
        <p:grpSpPr>
          <a:xfrm>
            <a:off x="14042741" y="5753100"/>
            <a:ext cx="7394675" cy="3593321"/>
            <a:chOff x="0" y="381000"/>
            <a:chExt cx="7394674" cy="3593320"/>
          </a:xfrm>
        </p:grpSpPr>
        <p:sp>
          <p:nvSpPr>
            <p:cNvPr id="372" name="圆角矩形"/>
            <p:cNvSpPr/>
            <p:nvPr/>
          </p:nvSpPr>
          <p:spPr>
            <a:xfrm>
              <a:off x="390241" y="770993"/>
              <a:ext cx="4846936" cy="3203328"/>
            </a:xfrm>
            <a:prstGeom prst="roundRect">
              <a:avLst>
                <a:gd name="adj" fmla="val 7255"/>
              </a:avLst>
            </a:prstGeom>
            <a:solidFill>
              <a:srgbClr val="FFFFFF"/>
            </a:solidFill>
            <a:ln w="762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3" name="同步加载"/>
            <p:cNvSpPr/>
            <p:nvPr/>
          </p:nvSpPr>
          <p:spPr>
            <a:xfrm>
              <a:off x="4826000" y="1048384"/>
              <a:ext cx="2568675" cy="737891"/>
            </a:xfrm>
            <a:prstGeom prst="roundRect">
              <a:avLst>
                <a:gd name="adj" fmla="val 2581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同步加载</a:t>
              </a:r>
            </a:p>
          </p:txBody>
        </p:sp>
        <p:sp>
          <p:nvSpPr>
            <p:cNvPr id="374" name="异步加载"/>
            <p:cNvSpPr/>
            <p:nvPr/>
          </p:nvSpPr>
          <p:spPr>
            <a:xfrm>
              <a:off x="4826000" y="1962784"/>
              <a:ext cx="2568675" cy="737890"/>
            </a:xfrm>
            <a:prstGeom prst="roundRect">
              <a:avLst>
                <a:gd name="adj" fmla="val 2581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异步加载</a:t>
              </a:r>
            </a:p>
          </p:txBody>
        </p:sp>
        <p:sp>
          <p:nvSpPr>
            <p:cNvPr id="375" name="预加载"/>
            <p:cNvSpPr/>
            <p:nvPr/>
          </p:nvSpPr>
          <p:spPr>
            <a:xfrm>
              <a:off x="4826000" y="2877184"/>
              <a:ext cx="2568675" cy="737890"/>
            </a:xfrm>
            <a:prstGeom prst="roundRect">
              <a:avLst>
                <a:gd name="adj" fmla="val 2581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预加载</a:t>
              </a:r>
            </a:p>
          </p:txBody>
        </p:sp>
        <p:sp>
          <p:nvSpPr>
            <p:cNvPr id="376" name="资源管理框架"/>
            <p:cNvSpPr txBox="1"/>
            <p:nvPr/>
          </p:nvSpPr>
          <p:spPr>
            <a:xfrm>
              <a:off x="908050" y="381000"/>
              <a:ext cx="3140274" cy="736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资源管理框架</a:t>
              </a:r>
            </a:p>
          </p:txBody>
        </p:sp>
        <p:sp>
          <p:nvSpPr>
            <p:cNvPr id="377" name="资源表"/>
            <p:cNvSpPr/>
            <p:nvPr/>
          </p:nvSpPr>
          <p:spPr>
            <a:xfrm>
              <a:off x="0" y="1051757"/>
              <a:ext cx="759718" cy="2559944"/>
            </a:xfrm>
            <a:prstGeom prst="roundRect">
              <a:avLst>
                <a:gd name="adj" fmla="val 25075"/>
              </a:avLst>
            </a:prstGeom>
            <a:solidFill>
              <a:schemeClr val="accent6">
                <a:hueOff val="-193447"/>
                <a:satOff val="3713"/>
                <a:lumOff val="1132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资源表</a:t>
              </a:r>
            </a:p>
          </p:txBody>
        </p:sp>
        <p:sp>
          <p:nvSpPr>
            <p:cNvPr id="378" name="前端 加载"/>
            <p:cNvSpPr/>
            <p:nvPr/>
          </p:nvSpPr>
          <p:spPr>
            <a:xfrm>
              <a:off x="1244600" y="1200784"/>
              <a:ext cx="1518345" cy="1505645"/>
            </a:xfrm>
            <a:prstGeom prst="roundRect">
              <a:avLst>
                <a:gd name="adj" fmla="val 12652"/>
              </a:avLst>
            </a:prstGeom>
            <a:solidFill>
              <a:srgbClr val="94219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r>
                <a:t>前端</a:t>
              </a:r>
              <a:br/>
              <a:r>
                <a:t>加载</a:t>
              </a:r>
            </a:p>
          </p:txBody>
        </p:sp>
        <p:sp>
          <p:nvSpPr>
            <p:cNvPr id="379" name="后端 渲染"/>
            <p:cNvSpPr/>
            <p:nvPr/>
          </p:nvSpPr>
          <p:spPr>
            <a:xfrm>
              <a:off x="2895600" y="1200784"/>
              <a:ext cx="1518345" cy="1505645"/>
            </a:xfrm>
            <a:prstGeom prst="roundRect">
              <a:avLst>
                <a:gd name="adj" fmla="val 12652"/>
              </a:avLst>
            </a:prstGeom>
            <a:solidFill>
              <a:srgbClr val="9437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r>
                <a:t>后端</a:t>
              </a:r>
              <a:br/>
              <a:r>
                <a:t>渲染</a:t>
              </a:r>
            </a:p>
          </p:txBody>
        </p:sp>
        <p:sp>
          <p:nvSpPr>
            <p:cNvPr id="380" name="性能优化策略"/>
            <p:cNvSpPr/>
            <p:nvPr/>
          </p:nvSpPr>
          <p:spPr>
            <a:xfrm>
              <a:off x="1216966" y="2851784"/>
              <a:ext cx="3193484" cy="732750"/>
            </a:xfrm>
            <a:prstGeom prst="roundRect">
              <a:avLst>
                <a:gd name="adj" fmla="val 25998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性能优化策略</a:t>
              </a:r>
            </a:p>
          </p:txBody>
        </p:sp>
      </p:grpSp>
      <p:sp>
        <p:nvSpPr>
          <p:cNvPr id="382" name="资源管理原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资源管理原型</a:t>
            </a:r>
          </a:p>
        </p:txBody>
      </p:sp>
      <p:sp>
        <p:nvSpPr>
          <p:cNvPr id="383" name="箭头"/>
          <p:cNvSpPr/>
          <p:nvPr/>
        </p:nvSpPr>
        <p:spPr>
          <a:xfrm>
            <a:off x="7772400" y="6894767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4" name="箭头"/>
          <p:cNvSpPr/>
          <p:nvPr/>
        </p:nvSpPr>
        <p:spPr>
          <a:xfrm>
            <a:off x="12412080" y="689476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87" name="成组"/>
          <p:cNvGrpSpPr/>
          <p:nvPr/>
        </p:nvGrpSpPr>
        <p:grpSpPr>
          <a:xfrm>
            <a:off x="13774273" y="9522122"/>
            <a:ext cx="1384301" cy="2250779"/>
            <a:chOff x="0" y="0"/>
            <a:chExt cx="1384300" cy="2250777"/>
          </a:xfrm>
        </p:grpSpPr>
        <p:sp>
          <p:nvSpPr>
            <p:cNvPr id="385" name="输入"/>
            <p:cNvSpPr txBox="1"/>
            <p:nvPr/>
          </p:nvSpPr>
          <p:spPr>
            <a:xfrm>
              <a:off x="-1" y="1260177"/>
              <a:ext cx="1384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输入</a:t>
              </a:r>
            </a:p>
          </p:txBody>
        </p:sp>
        <p:sp>
          <p:nvSpPr>
            <p:cNvPr id="386" name="线条"/>
            <p:cNvSpPr/>
            <p:nvPr/>
          </p:nvSpPr>
          <p:spPr>
            <a:xfrm flipV="1">
              <a:off x="692150" y="0"/>
              <a:ext cx="1" cy="1270000"/>
            </a:xfrm>
            <a:prstGeom prst="line">
              <a:avLst/>
            </a:prstGeom>
            <a:noFill/>
            <a:ln w="101600" cap="flat">
              <a:solidFill>
                <a:srgbClr val="5A5F5E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90" name="成组"/>
          <p:cNvGrpSpPr/>
          <p:nvPr/>
        </p:nvGrpSpPr>
        <p:grpSpPr>
          <a:xfrm>
            <a:off x="16111073" y="9522122"/>
            <a:ext cx="1384301" cy="2250779"/>
            <a:chOff x="0" y="0"/>
            <a:chExt cx="1384300" cy="2250777"/>
          </a:xfrm>
        </p:grpSpPr>
        <p:sp>
          <p:nvSpPr>
            <p:cNvPr id="388" name="优化"/>
            <p:cNvSpPr txBox="1"/>
            <p:nvPr/>
          </p:nvSpPr>
          <p:spPr>
            <a:xfrm>
              <a:off x="-1" y="1260177"/>
              <a:ext cx="1384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优化</a:t>
              </a:r>
            </a:p>
          </p:txBody>
        </p:sp>
        <p:sp>
          <p:nvSpPr>
            <p:cNvPr id="389" name="线条"/>
            <p:cNvSpPr/>
            <p:nvPr/>
          </p:nvSpPr>
          <p:spPr>
            <a:xfrm flipV="1">
              <a:off x="692150" y="0"/>
              <a:ext cx="1" cy="1270000"/>
            </a:xfrm>
            <a:prstGeom prst="line">
              <a:avLst/>
            </a:prstGeom>
            <a:noFill/>
            <a:ln w="101600" cap="flat">
              <a:solidFill>
                <a:srgbClr val="5A5F5E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93" name="成组"/>
          <p:cNvGrpSpPr/>
          <p:nvPr/>
        </p:nvGrpSpPr>
        <p:grpSpPr>
          <a:xfrm>
            <a:off x="19413073" y="9522122"/>
            <a:ext cx="1384301" cy="2250779"/>
            <a:chOff x="0" y="0"/>
            <a:chExt cx="1384300" cy="2250777"/>
          </a:xfrm>
        </p:grpSpPr>
        <p:sp>
          <p:nvSpPr>
            <p:cNvPr id="391" name="接口"/>
            <p:cNvSpPr txBox="1"/>
            <p:nvPr/>
          </p:nvSpPr>
          <p:spPr>
            <a:xfrm>
              <a:off x="-1" y="1260177"/>
              <a:ext cx="1384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接口</a:t>
              </a:r>
            </a:p>
          </p:txBody>
        </p:sp>
        <p:sp>
          <p:nvSpPr>
            <p:cNvPr id="392" name="线条"/>
            <p:cNvSpPr/>
            <p:nvPr/>
          </p:nvSpPr>
          <p:spPr>
            <a:xfrm flipV="1">
              <a:off x="692150" y="0"/>
              <a:ext cx="1" cy="1270000"/>
            </a:xfrm>
            <a:prstGeom prst="line">
              <a:avLst/>
            </a:prstGeom>
            <a:noFill/>
            <a:ln w="101600" cap="flat">
              <a:solidFill>
                <a:srgbClr val="5A5F5E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成组"/>
          <p:cNvGrpSpPr/>
          <p:nvPr/>
        </p:nvGrpSpPr>
        <p:grpSpPr>
          <a:xfrm>
            <a:off x="1012165" y="3539115"/>
            <a:ext cx="11812748" cy="5819795"/>
            <a:chOff x="-70445" y="6351"/>
            <a:chExt cx="11812746" cy="5819793"/>
          </a:xfrm>
        </p:grpSpPr>
        <p:sp>
          <p:nvSpPr>
            <p:cNvPr id="395" name="持续集成/交付/部署"/>
            <p:cNvSpPr/>
            <p:nvPr/>
          </p:nvSpPr>
          <p:spPr>
            <a:xfrm>
              <a:off x="0" y="6351"/>
              <a:ext cx="11615846" cy="2019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>
              <a:lvl1pPr algn="l" defTabSz="584200">
                <a:defRPr sz="7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持续集成/交付/部署</a:t>
              </a:r>
            </a:p>
          </p:txBody>
        </p:sp>
        <p:sp>
          <p:nvSpPr>
            <p:cNvPr id="396" name="持续集成、交付、部署是团队协作的重要基础，初创团队非常有必要尽全力打造完善的可自动部署的测试、预发布、灰度发布环境，实现持续集成。基于持续集成，进一步做到持续交付，杜绝临上线前的返工。"/>
            <p:cNvSpPr/>
            <p:nvPr/>
          </p:nvSpPr>
          <p:spPr>
            <a:xfrm>
              <a:off x="-70446" y="2586475"/>
              <a:ext cx="11812747" cy="3239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t">
              <a:noAutofit/>
            </a:bodyPr>
            <a:lstStyle>
              <a:lvl1pPr algn="l" defTabSz="584200">
                <a:defRPr sz="3000">
                  <a:solidFill>
                    <a:srgbClr val="53585F"/>
                  </a:solidFill>
                  <a:latin typeface="小塚ゴシック Pro L"/>
                  <a:ea typeface="小塚ゴシック Pro L"/>
                  <a:cs typeface="小塚ゴシック Pro L"/>
                  <a:sym typeface="小塚ゴシック Pro L"/>
                </a:defRPr>
              </a:lvl1pPr>
            </a:lstStyle>
            <a:p>
              <a:pPr/>
              <a:r>
                <a:t>持续集成、交付、部署是团队协作的重要基础，初创团队非常有必要尽全力打造完善的可自动部署的测试、预发布、灰度发布环境，实现持续集成。基于持续集成，进一步做到持续交付，杜绝临上线前的返工。</a:t>
              </a:r>
            </a:p>
          </p:txBody>
        </p:sp>
        <p:sp>
          <p:nvSpPr>
            <p:cNvPr id="397" name="线条"/>
            <p:cNvSpPr/>
            <p:nvPr/>
          </p:nvSpPr>
          <p:spPr>
            <a:xfrm>
              <a:off x="0" y="1992687"/>
              <a:ext cx="11671855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39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4056" t="0" r="5062" b="0"/>
          <a:stretch>
            <a:fillRect/>
          </a:stretch>
        </p:blipFill>
        <p:spPr>
          <a:xfrm>
            <a:off x="13430139" y="0"/>
            <a:ext cx="12779249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线条"/>
          <p:cNvSpPr/>
          <p:nvPr/>
        </p:nvSpPr>
        <p:spPr>
          <a:xfrm>
            <a:off x="4508789" y="4842793"/>
            <a:ext cx="16160269" cy="1"/>
          </a:xfrm>
          <a:prstGeom prst="line">
            <a:avLst/>
          </a:prstGeom>
          <a:ln w="25400">
            <a:solidFill>
              <a:schemeClr val="accent5">
                <a:hueOff val="-608019"/>
                <a:satOff val="-16379"/>
                <a:lumOff val="25127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36" name="成组"/>
          <p:cNvGrpSpPr/>
          <p:nvPr/>
        </p:nvGrpSpPr>
        <p:grpSpPr>
          <a:xfrm>
            <a:off x="20448291" y="4656983"/>
            <a:ext cx="520425" cy="4696044"/>
            <a:chOff x="0" y="0"/>
            <a:chExt cx="520424" cy="4696042"/>
          </a:xfrm>
        </p:grpSpPr>
        <p:sp>
          <p:nvSpPr>
            <p:cNvPr id="134" name="圆形"/>
            <p:cNvSpPr/>
            <p:nvPr/>
          </p:nvSpPr>
          <p:spPr>
            <a:xfrm>
              <a:off x="74401" y="0"/>
              <a:ext cx="371620" cy="37162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" name="全民·CTO"/>
            <p:cNvSpPr txBox="1"/>
            <p:nvPr/>
          </p:nvSpPr>
          <p:spPr>
            <a:xfrm>
              <a:off x="0" y="784442"/>
              <a:ext cx="520425" cy="391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>
                  <a:latin typeface="+mj-lt"/>
                  <a:ea typeface="+mj-ea"/>
                  <a:cs typeface="+mj-cs"/>
                  <a:sym typeface="Lantinghei SC Extralight"/>
                </a:defRPr>
              </a:lvl1pPr>
            </a:lstStyle>
            <a:p>
              <a:pPr/>
              <a:r>
                <a:t>全民·CTO</a:t>
              </a:r>
            </a:p>
          </p:txBody>
        </p:sp>
      </p:grpSp>
      <p:grpSp>
        <p:nvGrpSpPr>
          <p:cNvPr id="141" name="成组"/>
          <p:cNvGrpSpPr/>
          <p:nvPr/>
        </p:nvGrpSpPr>
        <p:grpSpPr>
          <a:xfrm>
            <a:off x="7141342" y="2897961"/>
            <a:ext cx="3411676" cy="9096666"/>
            <a:chOff x="0" y="0"/>
            <a:chExt cx="3411675" cy="9096664"/>
          </a:xfrm>
        </p:grpSpPr>
        <p:sp>
          <p:nvSpPr>
            <p:cNvPr id="137" name="圆形"/>
            <p:cNvSpPr/>
            <p:nvPr/>
          </p:nvSpPr>
          <p:spPr>
            <a:xfrm>
              <a:off x="1520026" y="1759022"/>
              <a:ext cx="371620" cy="37162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百度·高级研发工程师"/>
            <p:cNvSpPr txBox="1"/>
            <p:nvPr/>
          </p:nvSpPr>
          <p:spPr>
            <a:xfrm>
              <a:off x="1445624" y="2645064"/>
              <a:ext cx="520426" cy="645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>
                  <a:latin typeface="+mj-lt"/>
                  <a:ea typeface="+mj-ea"/>
                  <a:cs typeface="+mj-cs"/>
                  <a:sym typeface="Lantinghei SC Extralight"/>
                </a:defRPr>
              </a:lvl1pPr>
            </a:lstStyle>
            <a:p>
              <a:pPr/>
              <a:r>
                <a:t>百度·高级研发工程师</a:t>
              </a:r>
            </a:p>
          </p:txBody>
        </p:sp>
        <p:sp>
          <p:nvSpPr>
            <p:cNvPr id="139" name="北京"/>
            <p:cNvSpPr txBox="1"/>
            <p:nvPr/>
          </p:nvSpPr>
          <p:spPr>
            <a:xfrm>
              <a:off x="1445624" y="0"/>
              <a:ext cx="520426" cy="137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>
                  <a:latin typeface="+mj-lt"/>
                  <a:ea typeface="+mj-ea"/>
                  <a:cs typeface="+mj-cs"/>
                  <a:sym typeface="Lantinghei SC Extralight"/>
                </a:defRPr>
              </a:lvl1pPr>
            </a:lstStyle>
            <a:p>
              <a:pPr/>
              <a:r>
                <a:t>北京</a:t>
              </a:r>
            </a:p>
          </p:txBody>
        </p:sp>
        <p:sp>
          <p:nvSpPr>
            <p:cNvPr id="140" name="2010         2013"/>
            <p:cNvSpPr txBox="1"/>
            <p:nvPr/>
          </p:nvSpPr>
          <p:spPr>
            <a:xfrm>
              <a:off x="0" y="1550265"/>
              <a:ext cx="3411676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latin typeface="Lantinghei SC Demibold"/>
                  <a:ea typeface="Lantinghei SC Demibold"/>
                  <a:cs typeface="Lantinghei SC Demibold"/>
                  <a:sym typeface="Lantinghei SC Demibold"/>
                </a:defRPr>
              </a:lvl1pPr>
            </a:lstStyle>
            <a:p>
              <a:pPr/>
              <a:r>
                <a:t>2010         2013</a:t>
              </a:r>
            </a:p>
          </p:txBody>
        </p:sp>
      </p:grpSp>
      <p:grpSp>
        <p:nvGrpSpPr>
          <p:cNvPr id="146" name="成组"/>
          <p:cNvGrpSpPr/>
          <p:nvPr/>
        </p:nvGrpSpPr>
        <p:grpSpPr>
          <a:xfrm>
            <a:off x="11095116" y="2897961"/>
            <a:ext cx="3411676" cy="7775866"/>
            <a:chOff x="0" y="0"/>
            <a:chExt cx="3411675" cy="7775864"/>
          </a:xfrm>
        </p:grpSpPr>
        <p:sp>
          <p:nvSpPr>
            <p:cNvPr id="142" name="圆形"/>
            <p:cNvSpPr/>
            <p:nvPr/>
          </p:nvSpPr>
          <p:spPr>
            <a:xfrm>
              <a:off x="1520028" y="1759022"/>
              <a:ext cx="371620" cy="37162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UC·主任工程师"/>
            <p:cNvSpPr txBox="1"/>
            <p:nvPr/>
          </p:nvSpPr>
          <p:spPr>
            <a:xfrm>
              <a:off x="1445624" y="2594264"/>
              <a:ext cx="520426" cy="518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>
                  <a:latin typeface="+mj-lt"/>
                  <a:ea typeface="+mj-ea"/>
                  <a:cs typeface="+mj-cs"/>
                  <a:sym typeface="Lantinghei SC Extralight"/>
                </a:defRPr>
              </a:lvl1pPr>
            </a:lstStyle>
            <a:p>
              <a:pPr/>
              <a:r>
                <a:t>UC·主任工程师</a:t>
              </a:r>
            </a:p>
          </p:txBody>
        </p:sp>
        <p:sp>
          <p:nvSpPr>
            <p:cNvPr id="144" name="广州"/>
            <p:cNvSpPr txBox="1"/>
            <p:nvPr/>
          </p:nvSpPr>
          <p:spPr>
            <a:xfrm>
              <a:off x="1445624" y="0"/>
              <a:ext cx="520426" cy="137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>
                  <a:latin typeface="+mj-lt"/>
                  <a:ea typeface="+mj-ea"/>
                  <a:cs typeface="+mj-cs"/>
                  <a:sym typeface="Lantinghei SC Extralight"/>
                </a:defRPr>
              </a:lvl1pPr>
            </a:lstStyle>
            <a:p>
              <a:pPr/>
              <a:r>
                <a:t>广州</a:t>
              </a:r>
            </a:p>
          </p:txBody>
        </p:sp>
        <p:sp>
          <p:nvSpPr>
            <p:cNvPr id="145" name="2013         2015"/>
            <p:cNvSpPr txBox="1"/>
            <p:nvPr/>
          </p:nvSpPr>
          <p:spPr>
            <a:xfrm>
              <a:off x="0" y="1550265"/>
              <a:ext cx="3411676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latin typeface="Lantinghei SC Demibold"/>
                  <a:ea typeface="Lantinghei SC Demibold"/>
                  <a:cs typeface="Lantinghei SC Demibold"/>
                  <a:sym typeface="Lantinghei SC Demibold"/>
                </a:defRPr>
              </a:lvl1pPr>
            </a:lstStyle>
            <a:p>
              <a:pPr/>
              <a:r>
                <a:t>2013         2015</a:t>
              </a:r>
            </a:p>
          </p:txBody>
        </p:sp>
      </p:grpSp>
      <p:grpSp>
        <p:nvGrpSpPr>
          <p:cNvPr id="151" name="成组"/>
          <p:cNvGrpSpPr/>
          <p:nvPr/>
        </p:nvGrpSpPr>
        <p:grpSpPr>
          <a:xfrm>
            <a:off x="15671190" y="2897961"/>
            <a:ext cx="1343752" cy="7775866"/>
            <a:chOff x="0" y="0"/>
            <a:chExt cx="1343750" cy="7775864"/>
          </a:xfrm>
        </p:grpSpPr>
        <p:sp>
          <p:nvSpPr>
            <p:cNvPr id="147" name="圆形"/>
            <p:cNvSpPr/>
            <p:nvPr/>
          </p:nvSpPr>
          <p:spPr>
            <a:xfrm>
              <a:off x="897728" y="1759022"/>
              <a:ext cx="371620" cy="37162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全民·技术负责人"/>
            <p:cNvSpPr txBox="1"/>
            <p:nvPr/>
          </p:nvSpPr>
          <p:spPr>
            <a:xfrm>
              <a:off x="823326" y="2594264"/>
              <a:ext cx="520425" cy="518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>
                  <a:latin typeface="+mj-lt"/>
                  <a:ea typeface="+mj-ea"/>
                  <a:cs typeface="+mj-cs"/>
                  <a:sym typeface="Lantinghei SC Extralight"/>
                </a:defRPr>
              </a:lvl1pPr>
            </a:lstStyle>
            <a:p>
              <a:pPr/>
              <a:r>
                <a:t>全民·技术负责人</a:t>
              </a:r>
            </a:p>
          </p:txBody>
        </p:sp>
        <p:sp>
          <p:nvSpPr>
            <p:cNvPr id="149" name="上海"/>
            <p:cNvSpPr txBox="1"/>
            <p:nvPr/>
          </p:nvSpPr>
          <p:spPr>
            <a:xfrm>
              <a:off x="823326" y="0"/>
              <a:ext cx="520425" cy="137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>
                  <a:latin typeface="+mj-lt"/>
                  <a:ea typeface="+mj-ea"/>
                  <a:cs typeface="+mj-cs"/>
                  <a:sym typeface="Lantinghei SC Extralight"/>
                </a:defRPr>
              </a:lvl1pPr>
            </a:lstStyle>
            <a:p>
              <a:pPr/>
              <a:r>
                <a:t>上海</a:t>
              </a:r>
            </a:p>
          </p:txBody>
        </p:sp>
        <p:sp>
          <p:nvSpPr>
            <p:cNvPr id="150" name="2016"/>
            <p:cNvSpPr txBox="1"/>
            <p:nvPr/>
          </p:nvSpPr>
          <p:spPr>
            <a:xfrm>
              <a:off x="0" y="1550265"/>
              <a:ext cx="952529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>
                  <a:latin typeface="Lantinghei SC Demibold"/>
                  <a:ea typeface="Lantinghei SC Demibold"/>
                  <a:cs typeface="Lantinghei SC Demibold"/>
                  <a:sym typeface="Lantinghei SC Demibold"/>
                </a:defRPr>
              </a:lvl1pPr>
            </a:lstStyle>
            <a:p>
              <a:pPr/>
              <a:r>
                <a:t>2016</a:t>
              </a:r>
            </a:p>
          </p:txBody>
        </p:sp>
      </p:grpSp>
      <p:pic>
        <p:nvPicPr>
          <p:cNvPr id="152" name="1.jpeg.png" descr="1.jpe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5284" y="3699793"/>
            <a:ext cx="2286001" cy="2286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153" name="前端农民工"/>
          <p:cNvSpPr txBox="1"/>
          <p:nvPr/>
        </p:nvSpPr>
        <p:spPr>
          <a:xfrm>
            <a:off x="3739134" y="6137878"/>
            <a:ext cx="16383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Lantinghei SC Extralight"/>
              </a:defRPr>
            </a:lvl1pPr>
          </a:lstStyle>
          <a:p>
            <a:pPr/>
            <a:r>
              <a:t>前端农民工</a:t>
            </a:r>
          </a:p>
        </p:txBody>
      </p:sp>
      <p:sp>
        <p:nvSpPr>
          <p:cNvPr id="154" name="https://github.com/fouber/blog"/>
          <p:cNvSpPr txBox="1"/>
          <p:nvPr/>
        </p:nvSpPr>
        <p:spPr>
          <a:xfrm>
            <a:off x="16880318" y="12852149"/>
            <a:ext cx="729919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u="sng">
                <a:solidFill>
                  <a:srgbClr val="5A5F5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https://github.com/fouber/blog</a:t>
            </a:r>
          </a:p>
        </p:txBody>
      </p:sp>
      <p:pic>
        <p:nvPicPr>
          <p:cNvPr id="15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06331" y="12751914"/>
            <a:ext cx="759269" cy="759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4"/>
      <p:bldP build="whole" bldLvl="1" animBg="1" rev="0" advAuto="0" spid="136" grpId="7"/>
      <p:bldP build="whole" bldLvl="1" animBg="1" rev="0" advAuto="0" spid="133" grpId="3"/>
      <p:bldP build="whole" bldLvl="1" animBg="1" rev="0" advAuto="0" spid="153" grpId="2"/>
      <p:bldP build="whole" bldLvl="1" animBg="1" rev="0" advAuto="0" spid="151" grpId="6"/>
      <p:bldP build="whole" bldLvl="1" animBg="1" rev="0" advAuto="0" spid="146" grpId="5"/>
      <p:bldP build="whole" bldLvl="1" animBg="1" rev="0" advAuto="0" spid="15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774089"/>
            <a:ext cx="24384001" cy="9405823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GitLab Continuous Integration (GitLab CI)"/>
          <p:cNvSpPr txBox="1"/>
          <p:nvPr>
            <p:ph type="title"/>
          </p:nvPr>
        </p:nvSpPr>
        <p:spPr>
          <a:xfrm>
            <a:off x="666750" y="11468854"/>
            <a:ext cx="23050500" cy="1434556"/>
          </a:xfrm>
          <a:prstGeom prst="rect">
            <a:avLst/>
          </a:prstGeom>
        </p:spPr>
        <p:txBody>
          <a:bodyPr/>
          <a:lstStyle>
            <a:lvl1pPr defTabSz="619125">
              <a:defRPr sz="7500"/>
            </a:lvl1pPr>
          </a:lstStyle>
          <a:p>
            <a:pPr/>
            <a:r>
              <a:t>GitLab Continuous Integration (GitLab CI)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itlab-CI Environ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Gitlab-CI Environments</a:t>
            </a:r>
          </a:p>
        </p:txBody>
      </p:sp>
      <p:pic>
        <p:nvPicPr>
          <p:cNvPr id="4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900" y="4794250"/>
            <a:ext cx="17106900" cy="69469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grpSp>
        <p:nvGrpSpPr>
          <p:cNvPr id="409" name="成组"/>
          <p:cNvGrpSpPr/>
          <p:nvPr/>
        </p:nvGrpSpPr>
        <p:grpSpPr>
          <a:xfrm>
            <a:off x="2261859" y="3275760"/>
            <a:ext cx="20363101" cy="9983880"/>
            <a:chOff x="0" y="0"/>
            <a:chExt cx="20363099" cy="9983878"/>
          </a:xfrm>
        </p:grpSpPr>
        <p:sp>
          <p:nvSpPr>
            <p:cNvPr id="406" name="矩形"/>
            <p:cNvSpPr/>
            <p:nvPr/>
          </p:nvSpPr>
          <p:spPr>
            <a:xfrm>
              <a:off x="0" y="0"/>
              <a:ext cx="20363100" cy="9983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07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95790" y="502437"/>
              <a:ext cx="16281401" cy="746760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  <p:sp>
          <p:nvSpPr>
            <p:cNvPr id="408" name="每个git分支自动创建一个独立的测试环境"/>
            <p:cNvSpPr txBox="1"/>
            <p:nvPr/>
          </p:nvSpPr>
          <p:spPr>
            <a:xfrm>
              <a:off x="4190850" y="8402046"/>
              <a:ext cx="1149128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每个git分支自动创建一个独立的测试环境</a:t>
              </a:r>
            </a:p>
          </p:txBody>
        </p:sp>
      </p:grpSp>
      <p:pic>
        <p:nvPicPr>
          <p:cNvPr id="410" name="圆角矩形" descr="圆角矩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7513" y="7230183"/>
            <a:ext cx="15751793" cy="772254"/>
          </a:xfrm>
          <a:prstGeom prst="rect">
            <a:avLst/>
          </a:prstGeom>
        </p:spPr>
      </p:pic>
      <p:grpSp>
        <p:nvGrpSpPr>
          <p:cNvPr id="414" name="成组"/>
          <p:cNvGrpSpPr/>
          <p:nvPr/>
        </p:nvGrpSpPr>
        <p:grpSpPr>
          <a:xfrm>
            <a:off x="1833385" y="3352068"/>
            <a:ext cx="20729930" cy="8528484"/>
            <a:chOff x="0" y="0"/>
            <a:chExt cx="20729928" cy="8528483"/>
          </a:xfrm>
        </p:grpSpPr>
        <p:sp>
          <p:nvSpPr>
            <p:cNvPr id="412" name="矩形"/>
            <p:cNvSpPr/>
            <p:nvPr/>
          </p:nvSpPr>
          <p:spPr>
            <a:xfrm>
              <a:off x="0" y="0"/>
              <a:ext cx="20729929" cy="85284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13" name="pasted-image.png" descr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54464" y="346291"/>
              <a:ext cx="15621001" cy="783590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</p:grpSp>
      <p:grpSp>
        <p:nvGrpSpPr>
          <p:cNvPr id="418" name="成组"/>
          <p:cNvGrpSpPr/>
          <p:nvPr/>
        </p:nvGrpSpPr>
        <p:grpSpPr>
          <a:xfrm>
            <a:off x="6933207" y="4094396"/>
            <a:ext cx="10393761" cy="1356917"/>
            <a:chOff x="-228996" y="-186928"/>
            <a:chExt cx="10393759" cy="1356915"/>
          </a:xfrm>
        </p:grpSpPr>
        <p:sp>
          <p:nvSpPr>
            <p:cNvPr id="415" name="矩形标注"/>
            <p:cNvSpPr/>
            <p:nvPr/>
          </p:nvSpPr>
          <p:spPr>
            <a:xfrm>
              <a:off x="-228997" y="-186929"/>
              <a:ext cx="10393760" cy="1356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76" y="9173"/>
                  </a:lnTo>
                  <a:lnTo>
                    <a:pt x="476" y="17601"/>
                  </a:lnTo>
                  <a:cubicBezTo>
                    <a:pt x="476" y="19809"/>
                    <a:pt x="710" y="21600"/>
                    <a:pt x="998" y="21600"/>
                  </a:cubicBezTo>
                  <a:lnTo>
                    <a:pt x="21078" y="21600"/>
                  </a:lnTo>
                  <a:cubicBezTo>
                    <a:pt x="21366" y="21600"/>
                    <a:pt x="21600" y="19809"/>
                    <a:pt x="21600" y="17601"/>
                  </a:cubicBezTo>
                  <a:lnTo>
                    <a:pt x="21600" y="6975"/>
                  </a:lnTo>
                  <a:cubicBezTo>
                    <a:pt x="21600" y="4766"/>
                    <a:pt x="21366" y="2976"/>
                    <a:pt x="21078" y="2976"/>
                  </a:cubicBezTo>
                  <a:lnTo>
                    <a:pt x="1317" y="2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16" name="pasted-image.png" descr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131" t="0" r="0" b="8893"/>
            <a:stretch>
              <a:fillRect/>
            </a:stretch>
          </p:blipFill>
          <p:spPr>
            <a:xfrm>
              <a:off x="257168" y="98623"/>
              <a:ext cx="9601529" cy="966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7" name="线条"/>
            <p:cNvSpPr/>
            <p:nvPr/>
          </p:nvSpPr>
          <p:spPr>
            <a:xfrm flipV="1">
              <a:off x="9867393" y="192791"/>
              <a:ext cx="1" cy="785050"/>
            </a:xfrm>
            <a:prstGeom prst="line">
              <a:avLst/>
            </a:prstGeom>
            <a:noFill/>
            <a:ln w="50800" cap="flat">
              <a:solidFill>
                <a:srgbClr val="D0D0D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8" grpId="4"/>
      <p:bldP build="whole" bldLvl="1" animBg="1" rev="0" advAuto="0" spid="414" grpId="3"/>
      <p:bldP build="whole" bldLvl="1" animBg="1" rev="0" advAuto="0" spid="409" grpId="1"/>
      <p:bldP build="whole" bldLvl="1" animBg="1" rev="0" advAuto="0" spid="410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结合Git-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结合Git-flow</a:t>
            </a:r>
          </a:p>
        </p:txBody>
      </p:sp>
      <p:pic>
        <p:nvPicPr>
          <p:cNvPr id="42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1669" y="5005643"/>
            <a:ext cx="10059207" cy="6524114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http://feature-rss-feed.www.quanmin.tv"/>
          <p:cNvSpPr txBox="1"/>
          <p:nvPr/>
        </p:nvSpPr>
        <p:spPr>
          <a:xfrm>
            <a:off x="3721724" y="5764126"/>
            <a:ext cx="8039845" cy="62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http://</a:t>
            </a:r>
            <a:r>
              <a:rPr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feature-rss-feed</a:t>
            </a:r>
            <a:r>
              <a:t>.www.quanmin.tv</a:t>
            </a:r>
          </a:p>
        </p:txBody>
      </p:sp>
      <p:sp>
        <p:nvSpPr>
          <p:cNvPr id="423" name="http://develop.www.quanmin.tv"/>
          <p:cNvSpPr txBox="1"/>
          <p:nvPr/>
        </p:nvSpPr>
        <p:spPr>
          <a:xfrm>
            <a:off x="5470137" y="7806790"/>
            <a:ext cx="6059463" cy="623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http://</a:t>
            </a:r>
            <a:r>
              <a:rPr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develop</a:t>
            </a:r>
            <a:r>
              <a:t>.www.quanmin.tv</a:t>
            </a:r>
          </a:p>
        </p:txBody>
      </p:sp>
      <p:sp>
        <p:nvSpPr>
          <p:cNvPr id="424" name="http://hotfix-missing-link.www.quanmin.tv"/>
          <p:cNvSpPr txBox="1"/>
          <p:nvPr/>
        </p:nvSpPr>
        <p:spPr>
          <a:xfrm>
            <a:off x="1495810" y="10771915"/>
            <a:ext cx="8660682" cy="62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http://</a:t>
            </a:r>
            <a:r>
              <a:rPr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hotfix-missing-link</a:t>
            </a:r>
            <a:r>
              <a:t>.www.quanmin.tv</a:t>
            </a:r>
          </a:p>
        </p:txBody>
      </p:sp>
      <p:pic>
        <p:nvPicPr>
          <p:cNvPr id="430" name="连接线" descr="连接线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51662" y="5911066"/>
            <a:ext cx="1102030" cy="563290"/>
          </a:xfrm>
          <a:prstGeom prst="rect">
            <a:avLst/>
          </a:prstGeom>
        </p:spPr>
      </p:pic>
      <p:pic>
        <p:nvPicPr>
          <p:cNvPr id="432" name="连接线" descr="连接线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15020" y="7947643"/>
            <a:ext cx="931590" cy="452603"/>
          </a:xfrm>
          <a:prstGeom prst="rect">
            <a:avLst/>
          </a:prstGeom>
        </p:spPr>
      </p:pic>
      <p:pic>
        <p:nvPicPr>
          <p:cNvPr id="434" name="连接线" descr="连接线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82515" y="9404707"/>
            <a:ext cx="931590" cy="452602"/>
          </a:xfrm>
          <a:prstGeom prst="rect">
            <a:avLst/>
          </a:prstGeom>
        </p:spPr>
      </p:pic>
      <p:pic>
        <p:nvPicPr>
          <p:cNvPr id="436" name="连接线" descr="连接线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5424" y="10857545"/>
            <a:ext cx="931590" cy="452603"/>
          </a:xfrm>
          <a:prstGeom prst="rect">
            <a:avLst/>
          </a:prstGeom>
        </p:spPr>
      </p:pic>
      <p:sp>
        <p:nvSpPr>
          <p:cNvPr id="429" name="http://master.www.quanmin.tv"/>
          <p:cNvSpPr txBox="1"/>
          <p:nvPr/>
        </p:nvSpPr>
        <p:spPr>
          <a:xfrm>
            <a:off x="4521662" y="9332167"/>
            <a:ext cx="5892925" cy="62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http://</a:t>
            </a:r>
            <a:r>
              <a:rPr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master</a:t>
            </a:r>
            <a:r>
              <a:t>.www.quanmin.tv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正方形"/>
          <p:cNvSpPr/>
          <p:nvPr/>
        </p:nvSpPr>
        <p:spPr>
          <a:xfrm>
            <a:off x="10761950" y="735927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0" name="前端工程多环境实现原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前端工程多环境实现原理</a:t>
            </a:r>
          </a:p>
        </p:txBody>
      </p:sp>
      <p:sp>
        <p:nvSpPr>
          <p:cNvPr id="441" name="master.www.quanmin.tv"/>
          <p:cNvSpPr txBox="1"/>
          <p:nvPr/>
        </p:nvSpPr>
        <p:spPr>
          <a:xfrm>
            <a:off x="1472631" y="6180859"/>
            <a:ext cx="765661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master.www.quanmin.tv</a:t>
            </a:r>
          </a:p>
        </p:txBody>
      </p:sp>
      <p:sp>
        <p:nvSpPr>
          <p:cNvPr id="442" name="develop.www.quanmin.tv"/>
          <p:cNvSpPr txBox="1"/>
          <p:nvPr/>
        </p:nvSpPr>
        <p:spPr>
          <a:xfrm>
            <a:off x="2796408" y="7577859"/>
            <a:ext cx="633283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develop.www.quanmin.tv</a:t>
            </a:r>
          </a:p>
        </p:txBody>
      </p:sp>
      <p:sp>
        <p:nvSpPr>
          <p:cNvPr id="443" name="*.www.quanmin.tv"/>
          <p:cNvSpPr txBox="1"/>
          <p:nvPr/>
        </p:nvSpPr>
        <p:spPr>
          <a:xfrm>
            <a:off x="4466384" y="8987559"/>
            <a:ext cx="466286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*.www.quanmin.tv</a:t>
            </a:r>
          </a:p>
        </p:txBody>
      </p:sp>
      <p:sp>
        <p:nvSpPr>
          <p:cNvPr id="444" name="电脑"/>
          <p:cNvSpPr/>
          <p:nvPr/>
        </p:nvSpPr>
        <p:spPr>
          <a:xfrm>
            <a:off x="10816008" y="6774033"/>
            <a:ext cx="3016111" cy="2433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6" y="0"/>
                </a:moveTo>
                <a:cubicBezTo>
                  <a:pt x="209" y="0"/>
                  <a:pt x="0" y="260"/>
                  <a:pt x="0" y="577"/>
                </a:cubicBezTo>
                <a:lnTo>
                  <a:pt x="0" y="17780"/>
                </a:lnTo>
                <a:cubicBezTo>
                  <a:pt x="0" y="18098"/>
                  <a:pt x="209" y="18358"/>
                  <a:pt x="466" y="18358"/>
                </a:cubicBezTo>
                <a:lnTo>
                  <a:pt x="8927" y="18358"/>
                </a:lnTo>
                <a:lnTo>
                  <a:pt x="8897" y="18519"/>
                </a:lnTo>
                <a:lnTo>
                  <a:pt x="8534" y="20765"/>
                </a:lnTo>
                <a:lnTo>
                  <a:pt x="7472" y="20765"/>
                </a:lnTo>
                <a:lnTo>
                  <a:pt x="7472" y="21600"/>
                </a:lnTo>
                <a:lnTo>
                  <a:pt x="10268" y="21600"/>
                </a:lnTo>
                <a:lnTo>
                  <a:pt x="10891" y="21600"/>
                </a:lnTo>
                <a:lnTo>
                  <a:pt x="13687" y="21600"/>
                </a:lnTo>
                <a:lnTo>
                  <a:pt x="13687" y="20765"/>
                </a:lnTo>
                <a:lnTo>
                  <a:pt x="12626" y="20765"/>
                </a:lnTo>
                <a:lnTo>
                  <a:pt x="12263" y="18519"/>
                </a:lnTo>
                <a:lnTo>
                  <a:pt x="12234" y="18358"/>
                </a:lnTo>
                <a:lnTo>
                  <a:pt x="21134" y="18358"/>
                </a:lnTo>
                <a:cubicBezTo>
                  <a:pt x="21391" y="18358"/>
                  <a:pt x="21600" y="18098"/>
                  <a:pt x="21600" y="17780"/>
                </a:cubicBezTo>
                <a:lnTo>
                  <a:pt x="21600" y="577"/>
                </a:lnTo>
                <a:cubicBezTo>
                  <a:pt x="21600" y="260"/>
                  <a:pt x="21391" y="0"/>
                  <a:pt x="21134" y="0"/>
                </a:cubicBezTo>
                <a:lnTo>
                  <a:pt x="466" y="0"/>
                </a:lnTo>
                <a:close/>
                <a:moveTo>
                  <a:pt x="10800" y="533"/>
                </a:moveTo>
                <a:cubicBezTo>
                  <a:pt x="10914" y="533"/>
                  <a:pt x="11008" y="649"/>
                  <a:pt x="11008" y="791"/>
                </a:cubicBezTo>
                <a:cubicBezTo>
                  <a:pt x="11008" y="933"/>
                  <a:pt x="10914" y="1046"/>
                  <a:pt x="10800" y="1046"/>
                </a:cubicBezTo>
                <a:cubicBezTo>
                  <a:pt x="10686" y="1046"/>
                  <a:pt x="10592" y="933"/>
                  <a:pt x="10592" y="791"/>
                </a:cubicBezTo>
                <a:cubicBezTo>
                  <a:pt x="10592" y="649"/>
                  <a:pt x="10686" y="533"/>
                  <a:pt x="10800" y="533"/>
                </a:cubicBezTo>
                <a:close/>
                <a:moveTo>
                  <a:pt x="1242" y="1732"/>
                </a:moveTo>
                <a:lnTo>
                  <a:pt x="20358" y="1732"/>
                </a:lnTo>
                <a:lnTo>
                  <a:pt x="20358" y="15228"/>
                </a:lnTo>
                <a:lnTo>
                  <a:pt x="1242" y="15228"/>
                </a:lnTo>
                <a:lnTo>
                  <a:pt x="1242" y="1732"/>
                </a:lnTo>
                <a:close/>
              </a:path>
            </a:pathLst>
          </a:cu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1" name="连接线"/>
          <p:cNvSpPr/>
          <p:nvPr/>
        </p:nvSpPr>
        <p:spPr>
          <a:xfrm>
            <a:off x="9286240" y="7993380"/>
            <a:ext cx="1474470" cy="8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508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62" name="连接线"/>
          <p:cNvSpPr/>
          <p:nvPr/>
        </p:nvSpPr>
        <p:spPr>
          <a:xfrm>
            <a:off x="9259570" y="7993380"/>
            <a:ext cx="1501140" cy="1405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6816" y="21600"/>
                </a:lnTo>
                <a:lnTo>
                  <a:pt x="6816" y="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5A5F5E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47" name="gitlab-runner"/>
          <p:cNvSpPr txBox="1"/>
          <p:nvPr/>
        </p:nvSpPr>
        <p:spPr>
          <a:xfrm>
            <a:off x="7653502" y="10428759"/>
            <a:ext cx="329550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gitlab-runner</a:t>
            </a:r>
          </a:p>
        </p:txBody>
      </p:sp>
      <p:sp>
        <p:nvSpPr>
          <p:cNvPr id="448" name="矩形标注"/>
          <p:cNvSpPr/>
          <p:nvPr/>
        </p:nvSpPr>
        <p:spPr>
          <a:xfrm>
            <a:off x="13991601" y="7115301"/>
            <a:ext cx="8881667" cy="5480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66" y="0"/>
                </a:moveTo>
                <a:cubicBezTo>
                  <a:pt x="2467" y="0"/>
                  <a:pt x="2225" y="393"/>
                  <a:pt x="2225" y="878"/>
                </a:cubicBezTo>
                <a:lnTo>
                  <a:pt x="2225" y="1677"/>
                </a:lnTo>
                <a:lnTo>
                  <a:pt x="0" y="3042"/>
                </a:lnTo>
                <a:lnTo>
                  <a:pt x="2225" y="4408"/>
                </a:lnTo>
                <a:lnTo>
                  <a:pt x="2225" y="20722"/>
                </a:lnTo>
                <a:cubicBezTo>
                  <a:pt x="2225" y="21207"/>
                  <a:pt x="2467" y="21600"/>
                  <a:pt x="2766" y="21600"/>
                </a:cubicBezTo>
                <a:lnTo>
                  <a:pt x="21059" y="21600"/>
                </a:lnTo>
                <a:cubicBezTo>
                  <a:pt x="21357" y="21600"/>
                  <a:pt x="21600" y="21207"/>
                  <a:pt x="21600" y="20722"/>
                </a:cubicBezTo>
                <a:lnTo>
                  <a:pt x="21600" y="878"/>
                </a:lnTo>
                <a:cubicBezTo>
                  <a:pt x="21600" y="393"/>
                  <a:pt x="21357" y="0"/>
                  <a:pt x="21059" y="0"/>
                </a:cubicBezTo>
                <a:lnTo>
                  <a:pt x="2766" y="0"/>
                </a:lnTo>
                <a:close/>
              </a:path>
            </a:pathLst>
          </a:custGeom>
          <a:solidFill>
            <a:srgbClr val="FFFFFF"/>
          </a:solidFill>
          <a:ln w="1016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9" name="Linux"/>
          <p:cNvSpPr txBox="1"/>
          <p:nvPr/>
        </p:nvSpPr>
        <p:spPr>
          <a:xfrm>
            <a:off x="11597961" y="7264032"/>
            <a:ext cx="145220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Linux</a:t>
            </a:r>
          </a:p>
        </p:txBody>
      </p:sp>
      <p:sp>
        <p:nvSpPr>
          <p:cNvPr id="450" name="nginx"/>
          <p:cNvSpPr txBox="1"/>
          <p:nvPr/>
        </p:nvSpPr>
        <p:spPr>
          <a:xfrm>
            <a:off x="15051952" y="7079882"/>
            <a:ext cx="180022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nginx</a:t>
            </a:r>
          </a:p>
        </p:txBody>
      </p:sp>
      <p:sp>
        <p:nvSpPr>
          <p:cNvPr id="451" name="server {…"/>
          <p:cNvSpPr txBox="1"/>
          <p:nvPr/>
        </p:nvSpPr>
        <p:spPr>
          <a:xfrm>
            <a:off x="15088125" y="8643346"/>
            <a:ext cx="7656613" cy="2235201"/>
          </a:xfrm>
          <a:prstGeom prst="rect">
            <a:avLst/>
          </a:prstGeom>
          <a:solidFill>
            <a:srgbClr val="F3FFD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t>server {</a:t>
            </a:r>
          </a:p>
          <a:p>
            <a:pPr algn="l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t>  server_name </a:t>
            </a:r>
            <a:r>
              <a:rPr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master.www.quanmin.tv</a:t>
            </a:r>
            <a:r>
              <a:t> ;</a:t>
            </a:r>
          </a:p>
          <a:p>
            <a:pPr algn="l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t>  location / {</a:t>
            </a:r>
          </a:p>
          <a:p>
            <a:pPr algn="l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t>    proxy_pass "http://127.0.0.1:</a:t>
            </a:r>
            <a:r>
              <a:rPr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45020</a:t>
            </a:r>
            <a:r>
              <a:t>";</a:t>
            </a:r>
          </a:p>
          <a:p>
            <a:pPr algn="l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t>  }</a:t>
            </a:r>
          </a:p>
          <a:p>
            <a:pPr algn="l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463" name="连接线"/>
          <p:cNvSpPr/>
          <p:nvPr/>
        </p:nvSpPr>
        <p:spPr>
          <a:xfrm>
            <a:off x="9250680" y="6578600"/>
            <a:ext cx="1510031" cy="1414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903" y="0"/>
                </a:lnTo>
                <a:lnTo>
                  <a:pt x="6903" y="21600"/>
                </a:lnTo>
                <a:lnTo>
                  <a:pt x="21600" y="21600"/>
                </a:lnTo>
              </a:path>
            </a:pathLst>
          </a:custGeom>
          <a:ln w="508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3" name="master.conf"/>
          <p:cNvSpPr/>
          <p:nvPr/>
        </p:nvSpPr>
        <p:spPr>
          <a:xfrm>
            <a:off x="20229131" y="10566124"/>
            <a:ext cx="2486800" cy="550772"/>
          </a:xfrm>
          <a:prstGeom prst="roundRect">
            <a:avLst>
              <a:gd name="adj" fmla="val 2425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master.conf</a:t>
            </a:r>
          </a:p>
        </p:txBody>
      </p:sp>
      <p:sp>
        <p:nvSpPr>
          <p:cNvPr id="454" name="develop.conf"/>
          <p:cNvSpPr/>
          <p:nvPr/>
        </p:nvSpPr>
        <p:spPr>
          <a:xfrm>
            <a:off x="15217353" y="11617875"/>
            <a:ext cx="2486800" cy="550771"/>
          </a:xfrm>
          <a:prstGeom prst="roundRect">
            <a:avLst>
              <a:gd name="adj" fmla="val 2425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develop.conf</a:t>
            </a:r>
          </a:p>
        </p:txBody>
      </p:sp>
      <p:sp>
        <p:nvSpPr>
          <p:cNvPr id="455" name="feature-xxx.conf"/>
          <p:cNvSpPr/>
          <p:nvPr/>
        </p:nvSpPr>
        <p:spPr>
          <a:xfrm>
            <a:off x="17989312" y="11617875"/>
            <a:ext cx="3545017" cy="550771"/>
          </a:xfrm>
          <a:prstGeom prst="roundRect">
            <a:avLst>
              <a:gd name="adj" fmla="val 2425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feature-xxx.conf</a:t>
            </a:r>
          </a:p>
        </p:txBody>
      </p:sp>
      <p:sp>
        <p:nvSpPr>
          <p:cNvPr id="456" name="内网泛域名解析"/>
          <p:cNvSpPr txBox="1"/>
          <p:nvPr/>
        </p:nvSpPr>
        <p:spPr>
          <a:xfrm>
            <a:off x="5901320" y="4306949"/>
            <a:ext cx="3314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内网泛域名解析</a:t>
            </a:r>
          </a:p>
        </p:txBody>
      </p:sp>
      <p:pic>
        <p:nvPicPr>
          <p:cNvPr id="464" name="连接线" descr="连接线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9607" y="4649682"/>
            <a:ext cx="1527478" cy="1371601"/>
          </a:xfrm>
          <a:prstGeom prst="rect">
            <a:avLst/>
          </a:prstGeom>
        </p:spPr>
      </p:pic>
      <p:pic>
        <p:nvPicPr>
          <p:cNvPr id="466" name="连接线" descr="连接线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5009" y="9446440"/>
            <a:ext cx="1300588" cy="1430326"/>
          </a:xfrm>
          <a:prstGeom prst="rect">
            <a:avLst/>
          </a:prstGeom>
        </p:spPr>
      </p:pic>
      <p:sp>
        <p:nvSpPr>
          <p:cNvPr id="459" name="反向代理"/>
          <p:cNvSpPr txBox="1"/>
          <p:nvPr/>
        </p:nvSpPr>
        <p:spPr>
          <a:xfrm>
            <a:off x="17320673" y="5489833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反向代理</a:t>
            </a:r>
          </a:p>
        </p:txBody>
      </p:sp>
      <p:pic>
        <p:nvPicPr>
          <p:cNvPr id="468" name="连接线" descr="连接线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97014" y="5998476"/>
            <a:ext cx="1527478" cy="1371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前端工程多环境实现原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前端工程多环境实现原理</a:t>
            </a:r>
          </a:p>
        </p:txBody>
      </p:sp>
      <p:pic>
        <p:nvPicPr>
          <p:cNvPr id="4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59400" y="5016500"/>
            <a:ext cx="9321801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内网泛域名解析，把 *.www.quanmin.tv 解析到gitlab-runner机器上…"/>
          <p:cNvSpPr txBox="1"/>
          <p:nvPr>
            <p:ph type="body" sz="half" idx="4294967295"/>
          </p:nvPr>
        </p:nvSpPr>
        <p:spPr>
          <a:xfrm>
            <a:off x="673100" y="3835400"/>
            <a:ext cx="11769673" cy="8864600"/>
          </a:xfrm>
          <a:prstGeom prst="rect">
            <a:avLst/>
          </a:prstGeom>
        </p:spPr>
        <p:txBody>
          <a:bodyPr/>
          <a:lstStyle/>
          <a:p>
            <a:pPr marL="519937" indent="-519937" defTabSz="734694">
              <a:spcBef>
                <a:spcPts val="4700"/>
              </a:spcBef>
              <a:defRPr sz="4628"/>
            </a:pPr>
            <a:r>
              <a:t>内网泛域名解析，把 *.</a:t>
            </a:r>
            <a:r>
              <a:rPr u="sng">
                <a:hlinkClick r:id="rId3" invalidUrl="" action="" tgtFrame="" tooltip="" history="1" highlightClick="0" endSnd="0"/>
              </a:rPr>
              <a:t>www.quanmin.tv</a:t>
            </a:r>
            <a:r>
              <a:t> 解析到gitlab-runner机器上  </a:t>
            </a:r>
          </a:p>
          <a:p>
            <a:pPr marL="519937" indent="-519937" defTabSz="734694">
              <a:spcBef>
                <a:spcPts val="4700"/>
              </a:spcBef>
              <a:defRPr sz="4628"/>
            </a:pPr>
            <a:r>
              <a:t>gitlab-ci针对推送的git分支生成nginx配置文件</a:t>
            </a:r>
          </a:p>
          <a:p>
            <a:pPr marL="519937" indent="-519937" defTabSz="734694">
              <a:spcBef>
                <a:spcPts val="4700"/>
              </a:spcBef>
              <a:defRPr sz="4628"/>
            </a:pPr>
            <a:r>
              <a:t>随机选择一个系统可用端口，分配给git分支对应的应用，启动nodejs server，监听此端口</a:t>
            </a:r>
          </a:p>
          <a:p>
            <a:pPr marL="519937" indent="-519937" defTabSz="734694">
              <a:spcBef>
                <a:spcPts val="4700"/>
              </a:spcBef>
              <a:defRPr sz="4628"/>
            </a:pPr>
            <a:r>
              <a:t>nginx做反向代理，把域名代理给对应app端口，实现多环境效果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持续集成——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持续集成——pipeline</a:t>
            </a:r>
          </a:p>
        </p:txBody>
      </p:sp>
      <p:pic>
        <p:nvPicPr>
          <p:cNvPr id="47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8150" y="4413250"/>
            <a:ext cx="15887700" cy="77089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持续集成——esli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持续集成——eslint</a:t>
            </a:r>
          </a:p>
        </p:txBody>
      </p:sp>
      <p:pic>
        <p:nvPicPr>
          <p:cNvPr id="4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0" y="4356100"/>
            <a:ext cx="17272000" cy="78232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持续集成——上线部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持续集成——上线部署</a:t>
            </a:r>
          </a:p>
        </p:txBody>
      </p:sp>
      <p:pic>
        <p:nvPicPr>
          <p:cNvPr id="4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5900" y="5016500"/>
            <a:ext cx="13792200" cy="65024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成组"/>
          <p:cNvGrpSpPr/>
          <p:nvPr/>
        </p:nvGrpSpPr>
        <p:grpSpPr>
          <a:xfrm>
            <a:off x="1012165" y="3539115"/>
            <a:ext cx="11923041" cy="7097473"/>
            <a:chOff x="-71103" y="6208"/>
            <a:chExt cx="11923039" cy="7097471"/>
          </a:xfrm>
        </p:grpSpPr>
        <p:sp>
          <p:nvSpPr>
            <p:cNvPr id="484" name="前端自动化测试"/>
            <p:cNvSpPr/>
            <p:nvPr/>
          </p:nvSpPr>
          <p:spPr>
            <a:xfrm>
              <a:off x="0" y="6208"/>
              <a:ext cx="11724301" cy="1974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>
              <a:lvl1pPr algn="l" defTabSz="584200">
                <a:defRPr sz="7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前端自动化测试</a:t>
              </a:r>
            </a:p>
          </p:txBody>
        </p:sp>
        <p:sp>
          <p:nvSpPr>
            <p:cNvPr id="485" name="前端自动化测试对于快速迭代的业务来说，一直是一个痛点。Case的维护跟不上业务变更的速度，久而久之就放弃了自动化，撸起袖子手点就好了。如果能有一种不需要维护的自动化case就好了。"/>
            <p:cNvSpPr/>
            <p:nvPr/>
          </p:nvSpPr>
          <p:spPr>
            <a:xfrm>
              <a:off x="-71104" y="2528330"/>
              <a:ext cx="11923041" cy="4575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t">
              <a:noAutofit/>
            </a:bodyPr>
            <a:lstStyle>
              <a:lvl1pPr algn="l" defTabSz="584200">
                <a:defRPr sz="3000">
                  <a:solidFill>
                    <a:srgbClr val="53585F"/>
                  </a:solidFill>
                  <a:latin typeface="小塚ゴシック Pro L"/>
                  <a:ea typeface="小塚ゴシック Pro L"/>
                  <a:cs typeface="小塚ゴシック Pro L"/>
                  <a:sym typeface="小塚ゴシック Pro L"/>
                </a:defRPr>
              </a:lvl1pPr>
            </a:lstStyle>
            <a:p>
              <a:pPr/>
              <a:r>
                <a:t>前端自动化测试对于快速迭代的业务来说，一直是一个痛点。Case的维护跟不上业务变更的速度，久而久之就放弃了自动化，撸起袖子手点就好了。如果能有一种不需要维护的自动化case就好了。</a:t>
              </a:r>
            </a:p>
          </p:txBody>
        </p:sp>
        <p:sp>
          <p:nvSpPr>
            <p:cNvPr id="486" name="线条"/>
            <p:cNvSpPr/>
            <p:nvPr/>
          </p:nvSpPr>
          <p:spPr>
            <a:xfrm>
              <a:off x="0" y="1947891"/>
              <a:ext cx="11780833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48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26303" t="0" r="19747" b="0"/>
          <a:stretch>
            <a:fillRect/>
          </a:stretch>
        </p:blipFill>
        <p:spPr>
          <a:xfrm>
            <a:off x="13658975" y="-1"/>
            <a:ext cx="10737805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–这是我说的"/>
          <p:cNvSpPr txBox="1"/>
          <p:nvPr>
            <p:ph type="body" idx="13"/>
          </p:nvPr>
        </p:nvSpPr>
        <p:spPr>
          <a:xfrm>
            <a:off x="2387600" y="8001000"/>
            <a:ext cx="19621500" cy="774700"/>
          </a:xfrm>
          <a:prstGeom prst="rect">
            <a:avLst/>
          </a:prstGeom>
        </p:spPr>
        <p:txBody>
          <a:bodyPr/>
          <a:lstStyle/>
          <a:p>
            <a:pPr/>
            <a:r>
              <a:t>–这是我说的</a:t>
            </a:r>
          </a:p>
        </p:txBody>
      </p:sp>
      <p:sp>
        <p:nvSpPr>
          <p:cNvPr id="491" name="“UI自动化测试的难点在于业务频繁变更，很难长期维护Case。”"/>
          <p:cNvSpPr txBox="1"/>
          <p:nvPr>
            <p:ph type="body" idx="14"/>
          </p:nvPr>
        </p:nvSpPr>
        <p:spPr>
          <a:xfrm>
            <a:off x="2374900" y="5803900"/>
            <a:ext cx="19621500" cy="1028701"/>
          </a:xfrm>
          <a:prstGeom prst="rect">
            <a:avLst/>
          </a:prstGeom>
        </p:spPr>
        <p:txBody>
          <a:bodyPr/>
          <a:lstStyle/>
          <a:p>
            <a:pPr/>
            <a:r>
              <a:t>“UI自动化测试的难点在于业务频繁变更，很难长期维护Case。”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研发团队规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研发团队规模</a:t>
            </a:r>
          </a:p>
        </p:txBody>
      </p:sp>
      <p:graphicFrame>
        <p:nvGraphicFramePr>
          <p:cNvPr id="158" name="二维折线图"/>
          <p:cNvGraphicFramePr/>
          <p:nvPr/>
        </p:nvGraphicFramePr>
        <p:xfrm>
          <a:off x="1638300" y="4206475"/>
          <a:ext cx="21196300" cy="8417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基于dom-diff的页面变更监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基于dom-diff的页面变更监控</a:t>
            </a:r>
          </a:p>
        </p:txBody>
      </p:sp>
      <p:pic>
        <p:nvPicPr>
          <p:cNvPr id="4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189" y="5525270"/>
            <a:ext cx="7455622" cy="3935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8889" y="6296335"/>
            <a:ext cx="8321423" cy="2393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https://github.com/fouber/page-monitor"/>
          <p:cNvSpPr txBox="1"/>
          <p:nvPr/>
        </p:nvSpPr>
        <p:spPr>
          <a:xfrm>
            <a:off x="14237177" y="12642850"/>
            <a:ext cx="993044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https://github.com/fouber/page-monitor</a:t>
            </a:r>
          </a:p>
        </p:txBody>
      </p:sp>
      <p:sp>
        <p:nvSpPr>
          <p:cNvPr id="498" name="DOM的4种差异…"/>
          <p:cNvSpPr txBox="1"/>
          <p:nvPr>
            <p:ph type="body" sz="half" idx="4294967295"/>
          </p:nvPr>
        </p:nvSpPr>
        <p:spPr>
          <a:xfrm>
            <a:off x="1946831" y="2071669"/>
            <a:ext cx="9724096" cy="8864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200"/>
            </a:pPr>
            <a:r>
              <a:t>DOM的4种差异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新增</a:t>
            </a:r>
          </a:p>
          <a:p>
            <a:pPr/>
            <a:r>
              <a:t>删除</a:t>
            </a:r>
          </a:p>
          <a:p>
            <a:pPr/>
            <a:r>
              <a:t>内容改变</a:t>
            </a:r>
          </a:p>
          <a:p>
            <a:pPr/>
            <a:r>
              <a:t>样式改变</a:t>
            </a:r>
          </a:p>
        </p:txBody>
      </p:sp>
      <p:pic>
        <p:nvPicPr>
          <p:cNvPr id="49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0187" y="436371"/>
            <a:ext cx="12257773" cy="12135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椭圆形" descr="椭圆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24794" y="3748165"/>
            <a:ext cx="2368091" cy="880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https://github.com/fouber/page-monitor"/>
          <p:cNvSpPr txBox="1"/>
          <p:nvPr/>
        </p:nvSpPr>
        <p:spPr>
          <a:xfrm>
            <a:off x="14237177" y="12642850"/>
            <a:ext cx="993044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https://github.com/fouber/page-monitor</a:t>
            </a:r>
          </a:p>
        </p:txBody>
      </p:sp>
      <p:sp>
        <p:nvSpPr>
          <p:cNvPr id="504" name="DOM的4种差异…"/>
          <p:cNvSpPr txBox="1"/>
          <p:nvPr>
            <p:ph type="body" sz="half" idx="4294967295"/>
          </p:nvPr>
        </p:nvSpPr>
        <p:spPr>
          <a:xfrm>
            <a:off x="1946831" y="2071669"/>
            <a:ext cx="9724096" cy="8864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200"/>
            </a:pPr>
            <a:r>
              <a:t>DOM的4种差异</a:t>
            </a:r>
          </a:p>
          <a:p>
            <a:pPr>
              <a:defRPr>
                <a:solidFill>
                  <a:srgbClr val="5A5F5E"/>
                </a:solidFill>
              </a:defRPr>
            </a:pPr>
            <a:r>
              <a:t>新增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删除</a:t>
            </a:r>
          </a:p>
          <a:p>
            <a:pPr/>
            <a:r>
              <a:t>内容改变</a:t>
            </a:r>
          </a:p>
          <a:p>
            <a:pPr/>
            <a:r>
              <a:t>样式改变</a:t>
            </a:r>
          </a:p>
        </p:txBody>
      </p:sp>
      <p:pic>
        <p:nvPicPr>
          <p:cNvPr id="50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0185" y="436371"/>
            <a:ext cx="12257776" cy="12135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椭圆形" descr="椭圆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4353" y="2033865"/>
            <a:ext cx="5679353" cy="1108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https://github.com/fouber/page-monitor"/>
          <p:cNvSpPr txBox="1"/>
          <p:nvPr/>
        </p:nvSpPr>
        <p:spPr>
          <a:xfrm>
            <a:off x="14237177" y="12642850"/>
            <a:ext cx="993044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https://github.com/fouber/page-monitor</a:t>
            </a:r>
          </a:p>
        </p:txBody>
      </p:sp>
      <p:sp>
        <p:nvSpPr>
          <p:cNvPr id="510" name="DOM的4种差异…"/>
          <p:cNvSpPr txBox="1"/>
          <p:nvPr>
            <p:ph type="body" sz="half" idx="4294967295"/>
          </p:nvPr>
        </p:nvSpPr>
        <p:spPr>
          <a:xfrm>
            <a:off x="1946831" y="2071669"/>
            <a:ext cx="9724096" cy="8864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200"/>
            </a:pPr>
            <a:r>
              <a:t>DOM的4种差异</a:t>
            </a:r>
          </a:p>
          <a:p>
            <a:pPr>
              <a:defRPr>
                <a:solidFill>
                  <a:srgbClr val="5A5F5E"/>
                </a:solidFill>
              </a:defRPr>
            </a:pPr>
            <a:r>
              <a:t>新增</a:t>
            </a:r>
          </a:p>
          <a:p>
            <a:pPr/>
            <a:r>
              <a:t>删除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内容改变</a:t>
            </a:r>
          </a:p>
          <a:p>
            <a:pPr/>
            <a:r>
              <a:t>样式改变</a:t>
            </a:r>
          </a:p>
        </p:txBody>
      </p:sp>
      <p:pic>
        <p:nvPicPr>
          <p:cNvPr id="51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6636" y="436371"/>
            <a:ext cx="12684875" cy="12135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椭圆形" descr="椭圆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59766" y="7100006"/>
            <a:ext cx="1783198" cy="825501"/>
          </a:xfrm>
          <a:prstGeom prst="rect">
            <a:avLst/>
          </a:prstGeom>
        </p:spPr>
      </p:pic>
      <p:pic>
        <p:nvPicPr>
          <p:cNvPr id="514" name="椭圆形" descr="椭圆形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59766" y="8122536"/>
            <a:ext cx="1783198" cy="82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2" grpId="1"/>
      <p:bldP build="whole" bldLvl="1" animBg="1" rev="0" advAuto="0" spid="514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https://github.com/fouber/page-monitor"/>
          <p:cNvSpPr txBox="1"/>
          <p:nvPr/>
        </p:nvSpPr>
        <p:spPr>
          <a:xfrm>
            <a:off x="14237177" y="12642850"/>
            <a:ext cx="993044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https://github.com/fouber/page-monitor</a:t>
            </a:r>
          </a:p>
        </p:txBody>
      </p:sp>
      <p:sp>
        <p:nvSpPr>
          <p:cNvPr id="518" name="DOM的4种差异…"/>
          <p:cNvSpPr txBox="1"/>
          <p:nvPr>
            <p:ph type="body" sz="half" idx="4294967295"/>
          </p:nvPr>
        </p:nvSpPr>
        <p:spPr>
          <a:xfrm>
            <a:off x="1946831" y="2071669"/>
            <a:ext cx="9724096" cy="8864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200"/>
            </a:pPr>
            <a:r>
              <a:t>DOM的4种差异</a:t>
            </a:r>
          </a:p>
          <a:p>
            <a:pPr>
              <a:defRPr>
                <a:solidFill>
                  <a:srgbClr val="5A5F5E"/>
                </a:solidFill>
              </a:defRPr>
            </a:pPr>
            <a:r>
              <a:t>新增</a:t>
            </a:r>
          </a:p>
          <a:p>
            <a:pPr/>
            <a:r>
              <a:t>删除</a:t>
            </a:r>
          </a:p>
          <a:p>
            <a:pPr/>
            <a:r>
              <a:t>内容改变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样式改变</a:t>
            </a:r>
          </a:p>
        </p:txBody>
      </p:sp>
      <p:pic>
        <p:nvPicPr>
          <p:cNvPr id="51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6636" y="436371"/>
            <a:ext cx="12684875" cy="12135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椭圆形" descr="椭圆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36303" y="10016874"/>
            <a:ext cx="5956507" cy="1577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Dolphin自动化测试系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Dolphin自动化测试系统</a:t>
            </a:r>
          </a:p>
        </p:txBody>
      </p:sp>
      <p:pic>
        <p:nvPicPr>
          <p:cNvPr id="5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2576" y="4271970"/>
            <a:ext cx="9771548" cy="799146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Dolphin自动化测试系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Dolphin自动化测试系统</a:t>
            </a:r>
          </a:p>
        </p:txBody>
      </p:sp>
      <p:sp>
        <p:nvSpPr>
          <p:cNvPr id="527" name="基于page-monitor项目建立页面差异对比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基于page-monitor项目建立页面差异对比</a:t>
            </a:r>
          </a:p>
          <a:p>
            <a:pPr/>
            <a:r>
              <a:t>通过设置dom基线建立case，对比版本间的dom差异，缩小人工测试范围</a:t>
            </a:r>
          </a:p>
          <a:p>
            <a:pPr/>
            <a:r>
              <a:t>集成了行为录制、log输出diff、瀑布流分析、首屏分析等好用的功能</a:t>
            </a:r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8900" y="3924300"/>
            <a:ext cx="10490200" cy="79502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每次上线前，点一下，标记出全站重点页面的diff，人工check"/>
          <p:cNvSpPr txBox="1"/>
          <p:nvPr>
            <p:ph type="body" idx="14"/>
          </p:nvPr>
        </p:nvSpPr>
        <p:spPr>
          <a:xfrm>
            <a:off x="2374900" y="5803900"/>
            <a:ext cx="19621500" cy="1028701"/>
          </a:xfrm>
          <a:prstGeom prst="rect">
            <a:avLst/>
          </a:prstGeom>
        </p:spPr>
        <p:txBody>
          <a:bodyPr/>
          <a:lstStyle/>
          <a:p>
            <a:pPr/>
            <a:r>
              <a:t>每次上线前，点一下，标记出全站重点页面的diff，人工check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Dolphin自动化测试系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Dolphin自动化测试系统</a:t>
            </a:r>
          </a:p>
        </p:txBody>
      </p:sp>
      <p:pic>
        <p:nvPicPr>
          <p:cNvPr id="53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5819" y="4271970"/>
            <a:ext cx="14032362" cy="799146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3240" t="0" r="9850" b="0"/>
          <a:stretch>
            <a:fillRect/>
          </a:stretch>
        </p:blipFill>
        <p:spPr>
          <a:xfrm>
            <a:off x="13830300" y="0"/>
            <a:ext cx="1054874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0" name="成组"/>
          <p:cNvGrpSpPr/>
          <p:nvPr/>
        </p:nvGrpSpPr>
        <p:grpSpPr>
          <a:xfrm>
            <a:off x="1012165" y="3539115"/>
            <a:ext cx="10892930" cy="7028615"/>
            <a:chOff x="-64960" y="6208"/>
            <a:chExt cx="10892928" cy="7028614"/>
          </a:xfrm>
        </p:grpSpPr>
        <p:sp>
          <p:nvSpPr>
            <p:cNvPr id="536" name="看板，可视化你的进度"/>
            <p:cNvSpPr/>
            <p:nvPr/>
          </p:nvSpPr>
          <p:spPr>
            <a:xfrm>
              <a:off x="0" y="6208"/>
              <a:ext cx="10711361" cy="1974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>
              <a:lvl1pPr algn="l" defTabSz="584200">
                <a:defRPr sz="7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看板，可视化你的进度</a:t>
              </a:r>
            </a:p>
          </p:txBody>
        </p:sp>
        <p:sp>
          <p:nvSpPr>
            <p:cNvPr id="537" name="通过创建代表工作项的即时贴，并在一个可视化的工作流白板上跟踪每个工作项的当前状态，就可以很容易地实现可视化。这是一个很棒的方式，可以帮你了解你的工作，反思你的工作是如何运作的，并开始发现在工作流程中的改进机会。"/>
            <p:cNvSpPr/>
            <p:nvPr/>
          </p:nvSpPr>
          <p:spPr>
            <a:xfrm>
              <a:off x="-64961" y="2528330"/>
              <a:ext cx="10892930" cy="31668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t">
              <a:noAutofit/>
            </a:bodyPr>
            <a:lstStyle>
              <a:lvl1pPr algn="l" defTabSz="584200">
                <a:defRPr sz="3000">
                  <a:solidFill>
                    <a:srgbClr val="53585F"/>
                  </a:solidFill>
                  <a:latin typeface="小塚ゴシック Pro L"/>
                  <a:ea typeface="小塚ゴシック Pro L"/>
                  <a:cs typeface="小塚ゴシック Pro L"/>
                  <a:sym typeface="小塚ゴシック Pro L"/>
                </a:defRPr>
              </a:lvl1pPr>
            </a:lstStyle>
            <a:p>
              <a:pPr/>
              <a:r>
                <a:t>通过创建代表工作项的即时贴，并在一个可视化的工作流白板上跟踪每个工作项的当前状态，就可以很容易地实现可视化。这是一个很棒的方式，可以帮你了解你的工作，反思你的工作是如何运作的，并开始发现在工作流程中的改进机会。</a:t>
              </a:r>
            </a:p>
          </p:txBody>
        </p:sp>
        <p:sp>
          <p:nvSpPr>
            <p:cNvPr id="538" name="线条"/>
            <p:cNvSpPr/>
            <p:nvPr/>
          </p:nvSpPr>
          <p:spPr>
            <a:xfrm>
              <a:off x="0" y="1947890"/>
              <a:ext cx="10763009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9" name="——《看板实战》"/>
            <p:cNvSpPr/>
            <p:nvPr/>
          </p:nvSpPr>
          <p:spPr>
            <a:xfrm>
              <a:off x="-64961" y="6298147"/>
              <a:ext cx="10892930" cy="736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t">
              <a:noAutofit/>
            </a:bodyPr>
            <a:lstStyle>
              <a:lvl1pPr algn="r" defTabSz="584200">
                <a:defRPr sz="3000">
                  <a:solidFill>
                    <a:srgbClr val="53585F"/>
                  </a:solidFill>
                  <a:latin typeface="小塚ゴシック Pro L"/>
                  <a:ea typeface="小塚ゴシック Pro L"/>
                  <a:cs typeface="小塚ゴシック Pro L"/>
                  <a:sym typeface="小塚ゴシック Pro L"/>
                </a:defRPr>
              </a:lvl1pPr>
            </a:lstStyle>
            <a:p>
              <a:pPr/>
              <a:r>
                <a:t>——《看板实战》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前端"/>
          <p:cNvSpPr txBox="1"/>
          <p:nvPr/>
        </p:nvSpPr>
        <p:spPr>
          <a:xfrm>
            <a:off x="9232900" y="3920843"/>
            <a:ext cx="19431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/>
            <a:r>
              <a:t>前端</a:t>
            </a:r>
          </a:p>
        </p:txBody>
      </p:sp>
      <p:sp>
        <p:nvSpPr>
          <p:cNvPr id="161" name="PHP"/>
          <p:cNvSpPr txBox="1"/>
          <p:nvPr/>
        </p:nvSpPr>
        <p:spPr>
          <a:xfrm>
            <a:off x="11091019" y="5244165"/>
            <a:ext cx="3294162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400"/>
            </a:lvl1pPr>
          </a:lstStyle>
          <a:p>
            <a:pPr/>
            <a:r>
              <a:t>PHP</a:t>
            </a:r>
          </a:p>
        </p:txBody>
      </p:sp>
      <p:sp>
        <p:nvSpPr>
          <p:cNvPr id="162" name="NodeJS"/>
          <p:cNvSpPr txBox="1"/>
          <p:nvPr/>
        </p:nvSpPr>
        <p:spPr>
          <a:xfrm>
            <a:off x="13281499" y="7715250"/>
            <a:ext cx="200596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NodeJS</a:t>
            </a:r>
          </a:p>
        </p:txBody>
      </p:sp>
      <p:sp>
        <p:nvSpPr>
          <p:cNvPr id="163" name="Go"/>
          <p:cNvSpPr txBox="1"/>
          <p:nvPr/>
        </p:nvSpPr>
        <p:spPr>
          <a:xfrm>
            <a:off x="6159109" y="6503987"/>
            <a:ext cx="91518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</a:t>
            </a:r>
          </a:p>
        </p:txBody>
      </p:sp>
      <p:sp>
        <p:nvSpPr>
          <p:cNvPr id="164" name="Java"/>
          <p:cNvSpPr txBox="1"/>
          <p:nvPr/>
        </p:nvSpPr>
        <p:spPr>
          <a:xfrm>
            <a:off x="10338984" y="7469187"/>
            <a:ext cx="7833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Java</a:t>
            </a:r>
          </a:p>
        </p:txBody>
      </p:sp>
      <p:sp>
        <p:nvSpPr>
          <p:cNvPr id="165" name="Android"/>
          <p:cNvSpPr txBox="1"/>
          <p:nvPr/>
        </p:nvSpPr>
        <p:spPr>
          <a:xfrm>
            <a:off x="16446587" y="7062390"/>
            <a:ext cx="217154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Android</a:t>
            </a:r>
          </a:p>
        </p:txBody>
      </p:sp>
      <p:sp>
        <p:nvSpPr>
          <p:cNvPr id="166" name="iOS"/>
          <p:cNvSpPr txBox="1"/>
          <p:nvPr/>
        </p:nvSpPr>
        <p:spPr>
          <a:xfrm>
            <a:off x="14836388" y="6260241"/>
            <a:ext cx="101679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iOS</a:t>
            </a:r>
          </a:p>
        </p:txBody>
      </p:sp>
      <p:sp>
        <p:nvSpPr>
          <p:cNvPr id="167" name="运维"/>
          <p:cNvSpPr txBox="1"/>
          <p:nvPr/>
        </p:nvSpPr>
        <p:spPr>
          <a:xfrm>
            <a:off x="8511666" y="5653105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运维</a:t>
            </a:r>
          </a:p>
        </p:txBody>
      </p:sp>
      <p:sp>
        <p:nvSpPr>
          <p:cNvPr id="168" name="测试"/>
          <p:cNvSpPr txBox="1"/>
          <p:nvPr/>
        </p:nvSpPr>
        <p:spPr>
          <a:xfrm>
            <a:off x="15779750" y="8631237"/>
            <a:ext cx="17399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测试</a:t>
            </a:r>
          </a:p>
        </p:txBody>
      </p:sp>
      <p:sp>
        <p:nvSpPr>
          <p:cNvPr id="169" name="编解码"/>
          <p:cNvSpPr txBox="1"/>
          <p:nvPr/>
        </p:nvSpPr>
        <p:spPr>
          <a:xfrm>
            <a:off x="11461750" y="8951912"/>
            <a:ext cx="25527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编解码</a:t>
            </a:r>
          </a:p>
        </p:txBody>
      </p:sp>
      <p:sp>
        <p:nvSpPr>
          <p:cNvPr id="170" name="测试"/>
          <p:cNvSpPr txBox="1"/>
          <p:nvPr/>
        </p:nvSpPr>
        <p:spPr>
          <a:xfrm>
            <a:off x="12824106" y="4111343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测试</a:t>
            </a:r>
          </a:p>
        </p:txBody>
      </p:sp>
      <p:sp>
        <p:nvSpPr>
          <p:cNvPr id="171" name="大数据"/>
          <p:cNvSpPr txBox="1"/>
          <p:nvPr/>
        </p:nvSpPr>
        <p:spPr>
          <a:xfrm>
            <a:off x="6927850" y="8224837"/>
            <a:ext cx="20193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大数据</a:t>
            </a:r>
          </a:p>
        </p:txBody>
      </p:sp>
      <p:sp>
        <p:nvSpPr>
          <p:cNvPr id="172" name="DBA"/>
          <p:cNvSpPr txBox="1"/>
          <p:nvPr/>
        </p:nvSpPr>
        <p:spPr>
          <a:xfrm>
            <a:off x="9699699" y="8942387"/>
            <a:ext cx="100950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DBA</a:t>
            </a:r>
          </a:p>
        </p:txBody>
      </p:sp>
      <p:sp>
        <p:nvSpPr>
          <p:cNvPr id="173" name="敏捷教练"/>
          <p:cNvSpPr txBox="1"/>
          <p:nvPr/>
        </p:nvSpPr>
        <p:spPr>
          <a:xfrm>
            <a:off x="8210550" y="7214790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敏捷教练</a:t>
            </a:r>
          </a:p>
        </p:txBody>
      </p:sp>
      <p:sp>
        <p:nvSpPr>
          <p:cNvPr id="174" name="CDN"/>
          <p:cNvSpPr txBox="1"/>
          <p:nvPr/>
        </p:nvSpPr>
        <p:spPr>
          <a:xfrm>
            <a:off x="15109664" y="4767132"/>
            <a:ext cx="150367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CDN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3"/>
      <p:bldP build="whole" bldLvl="1" animBg="1" rev="0" advAuto="0" spid="165" grpId="8"/>
      <p:bldP build="whole" bldLvl="1" animBg="1" rev="0" advAuto="0" spid="170" grpId="1"/>
      <p:bldP build="whole" bldLvl="1" animBg="1" rev="0" advAuto="0" spid="171" grpId="12"/>
      <p:bldP build="whole" bldLvl="1" animBg="1" rev="0" advAuto="0" spid="168" grpId="14"/>
      <p:bldP build="whole" bldLvl="1" animBg="1" rev="0" advAuto="0" spid="164" grpId="10"/>
      <p:bldP build="whole" bldLvl="1" animBg="1" rev="0" advAuto="0" spid="169" grpId="15"/>
      <p:bldP build="whole" bldLvl="1" animBg="1" rev="0" advAuto="0" spid="160" grpId="2"/>
      <p:bldP build="whole" bldLvl="1" animBg="1" rev="0" advAuto="0" spid="167" grpId="4"/>
      <p:bldP build="whole" bldLvl="1" animBg="1" rev="0" advAuto="0" spid="161" grpId="5"/>
      <p:bldP build="whole" bldLvl="1" animBg="1" rev="0" advAuto="0" spid="173" grpId="9"/>
      <p:bldP build="whole" bldLvl="1" animBg="1" rev="0" advAuto="0" spid="163" grpId="7"/>
      <p:bldP build="whole" bldLvl="1" animBg="1" rev="0" advAuto="0" spid="162" grpId="11"/>
      <p:bldP build="whole" bldLvl="1" animBg="1" rev="0" advAuto="0" spid="166" grpId="6"/>
      <p:bldP build="whole" bldLvl="1" animBg="1" rev="0" advAuto="0" spid="172" grpId="1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看板的原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看板的原则</a:t>
            </a:r>
          </a:p>
        </p:txBody>
      </p:sp>
      <p:sp>
        <p:nvSpPr>
          <p:cNvPr id="543" name="可视化…"/>
          <p:cNvSpPr txBox="1"/>
          <p:nvPr>
            <p:ph type="body" sz="half" idx="1"/>
          </p:nvPr>
        </p:nvSpPr>
        <p:spPr>
          <a:xfrm>
            <a:off x="2637102" y="3701683"/>
            <a:ext cx="8207892" cy="8864601"/>
          </a:xfrm>
          <a:prstGeom prst="rect">
            <a:avLst/>
          </a:prstGeom>
        </p:spPr>
        <p:txBody>
          <a:bodyPr/>
          <a:lstStyle/>
          <a:p>
            <a:pPr marL="572516" indent="-572516" defTabSz="808990">
              <a:spcBef>
                <a:spcPts val="5100"/>
              </a:spcBef>
              <a:defRPr sz="5096"/>
            </a:pPr>
            <a:r>
              <a:t>可视化</a:t>
            </a:r>
          </a:p>
          <a:p>
            <a:pPr marL="572516" indent="-572516" defTabSz="808990">
              <a:spcBef>
                <a:spcPts val="5100"/>
              </a:spcBef>
              <a:defRPr sz="5096"/>
            </a:pPr>
            <a:r>
              <a:t>限制在制品</a:t>
            </a:r>
          </a:p>
          <a:p>
            <a:pPr marL="572516" indent="-572516" defTabSz="808990">
              <a:spcBef>
                <a:spcPts val="5100"/>
              </a:spcBef>
              <a:defRPr sz="5096"/>
            </a:pPr>
            <a:r>
              <a:t>管理流动</a:t>
            </a:r>
          </a:p>
          <a:p>
            <a:pPr marL="572516" indent="-572516" defTabSz="808990">
              <a:spcBef>
                <a:spcPts val="5100"/>
              </a:spcBef>
              <a:defRPr sz="5096"/>
            </a:pPr>
            <a:r>
              <a:t>显式化流程规则</a:t>
            </a:r>
          </a:p>
          <a:p>
            <a:pPr marL="572516" indent="-572516" defTabSz="808990">
              <a:spcBef>
                <a:spcPts val="5100"/>
              </a:spcBef>
              <a:defRPr sz="5096"/>
            </a:pPr>
            <a:r>
              <a:t>建立反馈环路</a:t>
            </a:r>
          </a:p>
          <a:p>
            <a:pPr marL="572516" indent="-572516" defTabSz="808990">
              <a:spcBef>
                <a:spcPts val="5100"/>
              </a:spcBef>
              <a:defRPr sz="5096"/>
            </a:pPr>
            <a:r>
              <a:t>协作式改进、试验中演进</a:t>
            </a:r>
          </a:p>
        </p:txBody>
      </p:sp>
      <p:pic>
        <p:nvPicPr>
          <p:cNvPr id="5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4997" y="3574683"/>
            <a:ext cx="8864601" cy="8864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0706" y="4696204"/>
            <a:ext cx="2355164" cy="23551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" name="成组"/>
          <p:cNvGrpSpPr/>
          <p:nvPr/>
        </p:nvGrpSpPr>
        <p:grpSpPr>
          <a:xfrm>
            <a:off x="11987394" y="4603786"/>
            <a:ext cx="4550768" cy="2540001"/>
            <a:chOff x="0" y="0"/>
            <a:chExt cx="4550766" cy="2540000"/>
          </a:xfrm>
        </p:grpSpPr>
        <p:pic>
          <p:nvPicPr>
            <p:cNvPr id="547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10766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8" name="箭头"/>
            <p:cNvSpPr/>
            <p:nvPr/>
          </p:nvSpPr>
          <p:spPr>
            <a:xfrm>
              <a:off x="0" y="635000"/>
              <a:ext cx="1270000" cy="12700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52" name="成组"/>
          <p:cNvGrpSpPr/>
          <p:nvPr/>
        </p:nvGrpSpPr>
        <p:grpSpPr>
          <a:xfrm>
            <a:off x="16871340" y="4258504"/>
            <a:ext cx="3964656" cy="2976552"/>
            <a:chOff x="0" y="0"/>
            <a:chExt cx="3964654" cy="2976550"/>
          </a:xfrm>
        </p:grpSpPr>
        <p:pic>
          <p:nvPicPr>
            <p:cNvPr id="550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686" t="9269" r="17686" b="9269"/>
            <a:stretch>
              <a:fillRect/>
            </a:stretch>
          </p:blipFill>
          <p:spPr>
            <a:xfrm>
              <a:off x="1603180" y="0"/>
              <a:ext cx="2361475" cy="297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1" name="箭头"/>
            <p:cNvSpPr/>
            <p:nvPr/>
          </p:nvSpPr>
          <p:spPr>
            <a:xfrm>
              <a:off x="0" y="980281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55" name="成组"/>
          <p:cNvGrpSpPr/>
          <p:nvPr/>
        </p:nvGrpSpPr>
        <p:grpSpPr>
          <a:xfrm>
            <a:off x="6656573" y="4582553"/>
            <a:ext cx="4590119" cy="2582352"/>
            <a:chOff x="0" y="0"/>
            <a:chExt cx="4590118" cy="2582351"/>
          </a:xfrm>
        </p:grpSpPr>
        <p:pic>
          <p:nvPicPr>
            <p:cNvPr id="553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332" t="10286" r="10332" b="10286"/>
            <a:stretch>
              <a:fillRect/>
            </a:stretch>
          </p:blipFill>
          <p:spPr>
            <a:xfrm>
              <a:off x="2010765" y="0"/>
              <a:ext cx="2579354" cy="2582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4" name="箭头"/>
            <p:cNvSpPr/>
            <p:nvPr/>
          </p:nvSpPr>
          <p:spPr>
            <a:xfrm>
              <a:off x="0" y="656232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56" name="那些年我们用过的电子看板"/>
          <p:cNvSpPr txBox="1"/>
          <p:nvPr>
            <p:ph type="title" idx="4294967295"/>
          </p:nvPr>
        </p:nvSpPr>
        <p:spPr>
          <a:xfrm>
            <a:off x="673100" y="10257602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那些年我们用过的电子看板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2" grpId="4"/>
      <p:bldP build="whole" bldLvl="1" animBg="1" rev="0" advAuto="0" spid="546" grpId="1"/>
      <p:bldP build="whole" bldLvl="1" animBg="1" rev="0" advAuto="0" spid="549" grpId="3"/>
      <p:bldP build="whole" bldLvl="1" animBg="1" rev="0" advAuto="0" spid="555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23286" b="0"/>
          <a:stretch>
            <a:fillRect/>
          </a:stretch>
        </p:blipFill>
        <p:spPr>
          <a:xfrm>
            <a:off x="10986013" y="3759200"/>
            <a:ext cx="11311203" cy="9017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559" name="电子看板的问题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电子看板的问题</a:t>
            </a:r>
          </a:p>
        </p:txBody>
      </p:sp>
      <p:sp>
        <p:nvSpPr>
          <p:cNvPr id="560" name="信息辐射成本高…"/>
          <p:cNvSpPr txBox="1"/>
          <p:nvPr>
            <p:ph type="body" sz="half" idx="4294967295"/>
          </p:nvPr>
        </p:nvSpPr>
        <p:spPr>
          <a:xfrm>
            <a:off x="1952428" y="3835400"/>
            <a:ext cx="8061969" cy="8864601"/>
          </a:xfrm>
          <a:prstGeom prst="rect">
            <a:avLst/>
          </a:prstGeom>
        </p:spPr>
        <p:txBody>
          <a:bodyPr/>
          <a:lstStyle/>
          <a:p>
            <a:pPr/>
            <a:r>
              <a:t>信息辐射成本高</a:t>
            </a:r>
          </a:p>
          <a:p>
            <a:pPr/>
            <a:r>
              <a:t>容易形成『信息冰箱』</a:t>
            </a:r>
          </a:p>
          <a:p>
            <a:pPr/>
            <a:r>
              <a:t>缺乏仪式感</a:t>
            </a:r>
          </a:p>
          <a:p>
            <a:pPr/>
            <a:r>
              <a:t>定制性较差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成组"/>
          <p:cNvGrpSpPr/>
          <p:nvPr/>
        </p:nvGrpSpPr>
        <p:grpSpPr>
          <a:xfrm>
            <a:off x="8572856" y="1311311"/>
            <a:ext cx="7131114" cy="5263050"/>
            <a:chOff x="0" y="0"/>
            <a:chExt cx="7131113" cy="5263048"/>
          </a:xfrm>
        </p:grpSpPr>
        <p:pic>
          <p:nvPicPr>
            <p:cNvPr id="562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00549"/>
              <a:ext cx="6350000" cy="476250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  <p:sp>
          <p:nvSpPr>
            <p:cNvPr id="563" name="设计"/>
            <p:cNvSpPr/>
            <p:nvPr/>
          </p:nvSpPr>
          <p:spPr>
            <a:xfrm>
              <a:off x="5566267" y="0"/>
              <a:ext cx="1564847" cy="678111"/>
            </a:xfrm>
            <a:prstGeom prst="roundRect">
              <a:avLst>
                <a:gd name="adj" fmla="val 2809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儷黑 Pro"/>
                  <a:ea typeface="儷黑 Pro"/>
                  <a:cs typeface="儷黑 Pro"/>
                  <a:sym typeface="儷黑 Pro"/>
                </a:defRPr>
              </a:lvl1pPr>
            </a:lstStyle>
            <a:p>
              <a:pPr/>
              <a:r>
                <a:t>设计</a:t>
              </a:r>
            </a:p>
          </p:txBody>
        </p:sp>
      </p:grpSp>
      <p:grpSp>
        <p:nvGrpSpPr>
          <p:cNvPr id="567" name="成组"/>
          <p:cNvGrpSpPr/>
          <p:nvPr/>
        </p:nvGrpSpPr>
        <p:grpSpPr>
          <a:xfrm>
            <a:off x="877318" y="1311311"/>
            <a:ext cx="7140881" cy="5263051"/>
            <a:chOff x="0" y="0"/>
            <a:chExt cx="7140880" cy="5263049"/>
          </a:xfrm>
        </p:grpSpPr>
        <p:pic>
          <p:nvPicPr>
            <p:cNvPr id="565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00549"/>
              <a:ext cx="6350000" cy="476250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  <p:sp>
          <p:nvSpPr>
            <p:cNvPr id="566" name="产品"/>
            <p:cNvSpPr/>
            <p:nvPr/>
          </p:nvSpPr>
          <p:spPr>
            <a:xfrm>
              <a:off x="5576034" y="0"/>
              <a:ext cx="1564847" cy="678111"/>
            </a:xfrm>
            <a:prstGeom prst="roundRect">
              <a:avLst>
                <a:gd name="adj" fmla="val 2809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儷黑 Pro"/>
                  <a:ea typeface="儷黑 Pro"/>
                  <a:cs typeface="儷黑 Pro"/>
                  <a:sym typeface="儷黑 Pro"/>
                </a:defRPr>
              </a:lvl1pPr>
            </a:lstStyle>
            <a:p>
              <a:pPr/>
              <a:r>
                <a:t>产品</a:t>
              </a:r>
            </a:p>
          </p:txBody>
        </p:sp>
      </p:grpSp>
      <p:grpSp>
        <p:nvGrpSpPr>
          <p:cNvPr id="570" name="成组"/>
          <p:cNvGrpSpPr/>
          <p:nvPr/>
        </p:nvGrpSpPr>
        <p:grpSpPr>
          <a:xfrm>
            <a:off x="877318" y="7272049"/>
            <a:ext cx="7140881" cy="5246634"/>
            <a:chOff x="0" y="0"/>
            <a:chExt cx="7140880" cy="5246633"/>
          </a:xfrm>
        </p:grpSpPr>
        <p:pic>
          <p:nvPicPr>
            <p:cNvPr id="568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84133"/>
              <a:ext cx="6350000" cy="476250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  <p:sp>
          <p:nvSpPr>
            <p:cNvPr id="569" name="服务端"/>
            <p:cNvSpPr/>
            <p:nvPr/>
          </p:nvSpPr>
          <p:spPr>
            <a:xfrm>
              <a:off x="5576035" y="0"/>
              <a:ext cx="1564846" cy="678111"/>
            </a:xfrm>
            <a:prstGeom prst="roundRect">
              <a:avLst>
                <a:gd name="adj" fmla="val 2809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700">
                  <a:solidFill>
                    <a:srgbClr val="FFFFFF"/>
                  </a:solidFill>
                  <a:latin typeface="儷黑 Pro"/>
                  <a:ea typeface="儷黑 Pro"/>
                  <a:cs typeface="儷黑 Pro"/>
                  <a:sym typeface="儷黑 Pro"/>
                </a:defRPr>
              </a:lvl1pPr>
            </a:lstStyle>
            <a:p>
              <a:pPr/>
              <a:r>
                <a:t>服务端</a:t>
              </a:r>
            </a:p>
          </p:txBody>
        </p:sp>
      </p:grpSp>
      <p:grpSp>
        <p:nvGrpSpPr>
          <p:cNvPr id="573" name="成组"/>
          <p:cNvGrpSpPr/>
          <p:nvPr/>
        </p:nvGrpSpPr>
        <p:grpSpPr>
          <a:xfrm>
            <a:off x="8572857" y="7272049"/>
            <a:ext cx="7131113" cy="5246634"/>
            <a:chOff x="0" y="0"/>
            <a:chExt cx="7131112" cy="5246633"/>
          </a:xfrm>
        </p:grpSpPr>
        <p:pic>
          <p:nvPicPr>
            <p:cNvPr id="571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484133"/>
              <a:ext cx="6350000" cy="476250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  <p:sp>
          <p:nvSpPr>
            <p:cNvPr id="572" name="前端"/>
            <p:cNvSpPr/>
            <p:nvPr/>
          </p:nvSpPr>
          <p:spPr>
            <a:xfrm>
              <a:off x="5566267" y="0"/>
              <a:ext cx="1564846" cy="678111"/>
            </a:xfrm>
            <a:prstGeom prst="roundRect">
              <a:avLst>
                <a:gd name="adj" fmla="val 2809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儷黑 Pro"/>
                  <a:ea typeface="儷黑 Pro"/>
                  <a:cs typeface="儷黑 Pro"/>
                  <a:sym typeface="儷黑 Pro"/>
                </a:defRPr>
              </a:lvl1pPr>
            </a:lstStyle>
            <a:p>
              <a:pPr/>
              <a:r>
                <a:t>前端</a:t>
              </a:r>
            </a:p>
          </p:txBody>
        </p:sp>
      </p:grpSp>
      <p:grpSp>
        <p:nvGrpSpPr>
          <p:cNvPr id="576" name="成组"/>
          <p:cNvGrpSpPr/>
          <p:nvPr/>
        </p:nvGrpSpPr>
        <p:grpSpPr>
          <a:xfrm>
            <a:off x="16268396" y="7272049"/>
            <a:ext cx="7108646" cy="5246634"/>
            <a:chOff x="0" y="0"/>
            <a:chExt cx="7108644" cy="5246633"/>
          </a:xfrm>
        </p:grpSpPr>
        <p:pic>
          <p:nvPicPr>
            <p:cNvPr id="574" name="pasted-image.tiff" descr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484133"/>
              <a:ext cx="6350000" cy="476250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  <p:sp>
          <p:nvSpPr>
            <p:cNvPr id="575" name="测试"/>
            <p:cNvSpPr/>
            <p:nvPr/>
          </p:nvSpPr>
          <p:spPr>
            <a:xfrm>
              <a:off x="5543799" y="0"/>
              <a:ext cx="1564846" cy="678111"/>
            </a:xfrm>
            <a:prstGeom prst="roundRect">
              <a:avLst>
                <a:gd name="adj" fmla="val 2809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儷黑 Pro"/>
                  <a:ea typeface="儷黑 Pro"/>
                  <a:cs typeface="儷黑 Pro"/>
                  <a:sym typeface="儷黑 Pro"/>
                </a:defRPr>
              </a:lvl1pPr>
            </a:lstStyle>
            <a:p>
              <a:pPr/>
              <a:r>
                <a:t>测试</a:t>
              </a:r>
            </a:p>
          </p:txBody>
        </p:sp>
      </p:grpSp>
      <p:grpSp>
        <p:nvGrpSpPr>
          <p:cNvPr id="579" name="成组"/>
          <p:cNvGrpSpPr/>
          <p:nvPr/>
        </p:nvGrpSpPr>
        <p:grpSpPr>
          <a:xfrm>
            <a:off x="16268396" y="1311311"/>
            <a:ext cx="7108646" cy="5263051"/>
            <a:chOff x="0" y="0"/>
            <a:chExt cx="7108644" cy="5263049"/>
          </a:xfrm>
        </p:grpSpPr>
        <p:pic>
          <p:nvPicPr>
            <p:cNvPr id="577" name="pasted-image.tiff" descr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500549"/>
              <a:ext cx="6350000" cy="476250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  <p:sp>
          <p:nvSpPr>
            <p:cNvPr id="578" name="客户端"/>
            <p:cNvSpPr/>
            <p:nvPr/>
          </p:nvSpPr>
          <p:spPr>
            <a:xfrm>
              <a:off x="5543799" y="0"/>
              <a:ext cx="1564846" cy="678111"/>
            </a:xfrm>
            <a:prstGeom prst="roundRect">
              <a:avLst>
                <a:gd name="adj" fmla="val 2809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700">
                  <a:solidFill>
                    <a:srgbClr val="FFFFFF"/>
                  </a:solidFill>
                  <a:latin typeface="儷黑 Pro"/>
                  <a:ea typeface="儷黑 Pro"/>
                  <a:cs typeface="儷黑 Pro"/>
                  <a:sym typeface="儷黑 Pro"/>
                </a:defRPr>
              </a:lvl1pPr>
            </a:lstStyle>
            <a:p>
              <a:pPr/>
              <a:r>
                <a:t>客户端</a:t>
              </a:r>
            </a:p>
          </p:txBody>
        </p:sp>
      </p:grpSp>
      <p:sp>
        <p:nvSpPr>
          <p:cNvPr id="580" name="线条"/>
          <p:cNvSpPr/>
          <p:nvPr/>
        </p:nvSpPr>
        <p:spPr>
          <a:xfrm>
            <a:off x="8041198" y="1650366"/>
            <a:ext cx="6074927" cy="1"/>
          </a:xfrm>
          <a:prstGeom prst="line">
            <a:avLst/>
          </a:prstGeom>
          <a:ln w="889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1" name="线条"/>
          <p:cNvSpPr/>
          <p:nvPr/>
        </p:nvSpPr>
        <p:spPr>
          <a:xfrm>
            <a:off x="15726969" y="1650366"/>
            <a:ext cx="6074927" cy="1"/>
          </a:xfrm>
          <a:prstGeom prst="line">
            <a:avLst/>
          </a:prstGeom>
          <a:ln w="88900">
            <a:solidFill>
              <a:srgbClr val="008F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2" name="线条"/>
          <p:cNvSpPr/>
          <p:nvPr/>
        </p:nvSpPr>
        <p:spPr>
          <a:xfrm>
            <a:off x="15228463" y="2058819"/>
            <a:ext cx="1" cy="5143834"/>
          </a:xfrm>
          <a:prstGeom prst="line">
            <a:avLst/>
          </a:prstGeom>
          <a:ln w="88900">
            <a:solidFill>
              <a:srgbClr val="008F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3" name="线条"/>
          <p:cNvSpPr/>
          <p:nvPr/>
        </p:nvSpPr>
        <p:spPr>
          <a:xfrm flipH="1">
            <a:off x="7487073" y="2097292"/>
            <a:ext cx="1" cy="5143834"/>
          </a:xfrm>
          <a:prstGeom prst="line">
            <a:avLst/>
          </a:prstGeom>
          <a:ln w="889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4" name="线条"/>
          <p:cNvSpPr/>
          <p:nvPr/>
        </p:nvSpPr>
        <p:spPr>
          <a:xfrm>
            <a:off x="8041199" y="7611104"/>
            <a:ext cx="6074926" cy="1"/>
          </a:xfrm>
          <a:prstGeom prst="line">
            <a:avLst/>
          </a:prstGeom>
          <a:ln w="88900">
            <a:solidFill>
              <a:srgbClr val="FF40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5" name="线条"/>
          <p:cNvSpPr/>
          <p:nvPr/>
        </p:nvSpPr>
        <p:spPr>
          <a:xfrm>
            <a:off x="15726969" y="7611104"/>
            <a:ext cx="6074927" cy="1"/>
          </a:xfrm>
          <a:prstGeom prst="line">
            <a:avLst/>
          </a:prstGeom>
          <a:ln w="889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6" name="线条"/>
          <p:cNvSpPr/>
          <p:nvPr/>
        </p:nvSpPr>
        <p:spPr>
          <a:xfrm>
            <a:off x="22969853" y="2058819"/>
            <a:ext cx="1" cy="5143834"/>
          </a:xfrm>
          <a:prstGeom prst="line">
            <a:avLst/>
          </a:prstGeom>
          <a:ln w="889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8" name="连接线"/>
          <p:cNvSpPr/>
          <p:nvPr/>
        </p:nvSpPr>
        <p:spPr>
          <a:xfrm>
            <a:off x="7517129" y="1615439"/>
            <a:ext cx="16639541" cy="11323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15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697" y="0"/>
                </a:lnTo>
              </a:path>
            </a:pathLst>
          </a:custGeom>
          <a:ln w="88900">
            <a:solidFill>
              <a:srgbClr val="FF40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6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1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5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0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4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8" grpId="11"/>
      <p:bldP build="whole" bldLvl="1" animBg="1" rev="0" advAuto="0" spid="567" grpId="1"/>
      <p:bldP build="whole" bldLvl="1" animBg="1" rev="0" advAuto="0" spid="580" grpId="2"/>
      <p:bldP build="whole" bldLvl="1" animBg="1" rev="0" advAuto="0" spid="586" grpId="12"/>
      <p:bldP build="whole" bldLvl="1" animBg="1" rev="0" advAuto="0" spid="564" grpId="4"/>
      <p:bldP build="whole" bldLvl="1" animBg="1" rev="0" advAuto="0" spid="576" grpId="14"/>
      <p:bldP build="whole" bldLvl="1" animBg="1" rev="0" advAuto="0" spid="583" grpId="3"/>
      <p:bldP build="whole" bldLvl="1" animBg="1" rev="0" advAuto="0" spid="570" grpId="5"/>
      <p:bldP build="whole" bldLvl="1" animBg="1" rev="0" advAuto="0" spid="581" grpId="6"/>
      <p:bldP build="whole" bldLvl="1" animBg="1" rev="0" advAuto="0" spid="579" grpId="8"/>
      <p:bldP build="whole" bldLvl="1" animBg="1" rev="0" advAuto="0" spid="584" grpId="10"/>
      <p:bldP build="whole" bldLvl="1" animBg="1" rev="0" advAuto="0" spid="582" grpId="7"/>
      <p:bldP build="whole" bldLvl="1" animBg="1" rev="0" advAuto="0" spid="573" grpId="9"/>
      <p:bldP build="whole" bldLvl="1" animBg="1" rev="0" advAuto="0" spid="585" grpId="1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物理看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物理看板</a:t>
            </a:r>
          </a:p>
        </p:txBody>
      </p:sp>
      <p:pic>
        <p:nvPicPr>
          <p:cNvPr id="591" name="IMG_3503.JPG" descr="IMG_35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5024" y="3814750"/>
            <a:ext cx="11874533" cy="89059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592" name="易于创建、易于变更、易于观察…"/>
          <p:cNvSpPr txBox="1"/>
          <p:nvPr>
            <p:ph type="body" sz="half" idx="4294967295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 marL="554990" indent="-554990" defTabSz="784225">
              <a:spcBef>
                <a:spcPts val="5000"/>
              </a:spcBef>
              <a:defRPr sz="4940"/>
            </a:pPr>
            <a:r>
              <a:t>易于创建、易于变更、易于观察</a:t>
            </a:r>
          </a:p>
          <a:p>
            <a:pPr marL="554990" indent="-554990" defTabSz="784225">
              <a:spcBef>
                <a:spcPts val="5000"/>
              </a:spcBef>
              <a:defRPr sz="4940"/>
            </a:pPr>
            <a:r>
              <a:t>有极强的信息辐射能力，了解彼此工作</a:t>
            </a:r>
          </a:p>
          <a:p>
            <a:pPr marL="554990" indent="-554990" defTabSz="784225">
              <a:spcBef>
                <a:spcPts val="5000"/>
              </a:spcBef>
              <a:defRPr sz="4940"/>
            </a:pPr>
            <a:r>
              <a:t>有一种特别的仪式感，是一种特别的团队社交形式</a:t>
            </a:r>
          </a:p>
          <a:p>
            <a:pPr marL="554990" indent="-554990" defTabSz="784225">
              <a:spcBef>
                <a:spcPts val="5000"/>
              </a:spcBef>
              <a:defRPr sz="4940"/>
            </a:pPr>
            <a:r>
              <a:t>白纸黑字，写下时间的承诺</a:t>
            </a:r>
          </a:p>
          <a:p>
            <a:pPr marL="554990" indent="-554990" defTabSz="784225">
              <a:spcBef>
                <a:spcPts val="5000"/>
              </a:spcBef>
              <a:defRPr sz="4940"/>
            </a:pPr>
            <a:r>
              <a:t>方便追踪进度问题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7800" y="4248150"/>
            <a:ext cx="4114800" cy="52197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595" name="最好实践一段时间再来读这本书"/>
          <p:cNvSpPr txBox="1"/>
          <p:nvPr/>
        </p:nvSpPr>
        <p:spPr>
          <a:xfrm>
            <a:off x="10941049" y="6362700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最好实践一段时间再来读这本书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成组"/>
          <p:cNvGrpSpPr/>
          <p:nvPr/>
        </p:nvGrpSpPr>
        <p:grpSpPr>
          <a:xfrm>
            <a:off x="1012165" y="3539115"/>
            <a:ext cx="12002172" cy="6417381"/>
            <a:chOff x="-71575" y="6208"/>
            <a:chExt cx="12002170" cy="6417380"/>
          </a:xfrm>
        </p:grpSpPr>
        <p:sp>
          <p:nvSpPr>
            <p:cNvPr id="597" name="过去一年前端工程化实践"/>
            <p:cNvSpPr/>
            <p:nvPr/>
          </p:nvSpPr>
          <p:spPr>
            <a:xfrm>
              <a:off x="0" y="6208"/>
              <a:ext cx="11802113" cy="1974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>
              <a:lvl1pPr algn="l" defTabSz="584200">
                <a:defRPr sz="7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过去一年前端工程化实践</a:t>
              </a:r>
            </a:p>
          </p:txBody>
        </p:sp>
        <p:sp>
          <p:nvSpPr>
            <p:cNvPr id="598" name="前端架构：组件化+子系统拆分…"/>
            <p:cNvSpPr/>
            <p:nvPr/>
          </p:nvSpPr>
          <p:spPr>
            <a:xfrm>
              <a:off x="-71576" y="2528331"/>
              <a:ext cx="12002172" cy="3895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t">
              <a:noAutofit/>
            </a:bodyPr>
            <a:lstStyle/>
            <a:p>
              <a:pPr marL="345281" indent="-345281" algn="l" defTabSz="584200">
                <a:lnSpc>
                  <a:spcPct val="190000"/>
                </a:lnSpc>
                <a:buClr>
                  <a:srgbClr val="535353"/>
                </a:buClr>
                <a:buSzPct val="82000"/>
                <a:buChar char="•"/>
                <a:defRPr sz="3000">
                  <a:solidFill>
                    <a:srgbClr val="53585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前端架构：组件化+子系统拆分</a:t>
              </a:r>
            </a:p>
            <a:p>
              <a:pPr marL="345281" indent="-345281" algn="l" defTabSz="584200">
                <a:lnSpc>
                  <a:spcPct val="190000"/>
                </a:lnSpc>
                <a:buClr>
                  <a:srgbClr val="535353"/>
                </a:buClr>
                <a:buSzPct val="82000"/>
                <a:buChar char="•"/>
                <a:defRPr sz="3000">
                  <a:solidFill>
                    <a:srgbClr val="53585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持续集成：基于GitLab-CI的环境+GitFlow开发规范</a:t>
              </a:r>
            </a:p>
            <a:p>
              <a:pPr marL="345281" indent="-345281" algn="l" defTabSz="584200">
                <a:lnSpc>
                  <a:spcPct val="190000"/>
                </a:lnSpc>
                <a:buClr>
                  <a:srgbClr val="535353"/>
                </a:buClr>
                <a:buSzPct val="82000"/>
                <a:buChar char="•"/>
                <a:defRPr sz="3000">
                  <a:solidFill>
                    <a:srgbClr val="53585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系统测试：基于DOM-Diff的自动回归检查系统</a:t>
              </a:r>
            </a:p>
            <a:p>
              <a:pPr marL="345281" indent="-345281" algn="l" defTabSz="584200">
                <a:lnSpc>
                  <a:spcPct val="190000"/>
                </a:lnSpc>
                <a:buClr>
                  <a:srgbClr val="535353"/>
                </a:buClr>
                <a:buSzPct val="82000"/>
                <a:buChar char="•"/>
                <a:defRPr sz="3000">
                  <a:solidFill>
                    <a:srgbClr val="53585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敏捷开发：物理看板</a:t>
              </a:r>
            </a:p>
          </p:txBody>
        </p:sp>
        <p:sp>
          <p:nvSpPr>
            <p:cNvPr id="599" name="线条"/>
            <p:cNvSpPr/>
            <p:nvPr/>
          </p:nvSpPr>
          <p:spPr>
            <a:xfrm>
              <a:off x="0" y="1947890"/>
              <a:ext cx="11859020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03" name="成组"/>
          <p:cNvGrpSpPr/>
          <p:nvPr/>
        </p:nvGrpSpPr>
        <p:grpSpPr>
          <a:xfrm>
            <a:off x="13695310" y="0"/>
            <a:ext cx="11142886" cy="13716001"/>
            <a:chOff x="-342720" y="0"/>
            <a:chExt cx="11142885" cy="13716000"/>
          </a:xfrm>
        </p:grpSpPr>
        <p:pic>
          <p:nvPicPr>
            <p:cNvPr id="601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3017" t="0" r="3145" b="0"/>
            <a:stretch>
              <a:fillRect/>
            </a:stretch>
          </p:blipFill>
          <p:spPr>
            <a:xfrm>
              <a:off x="-342721" y="0"/>
              <a:ext cx="10689290" cy="13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2" name="矩形"/>
            <p:cNvSpPr/>
            <p:nvPr/>
          </p:nvSpPr>
          <p:spPr>
            <a:xfrm>
              <a:off x="7983876" y="163267"/>
              <a:ext cx="2816289" cy="3311130"/>
            </a:xfrm>
            <a:prstGeom prst="rect">
              <a:avLst/>
            </a:prstGeom>
            <a:gradFill flip="none" rotWithShape="1">
              <a:gsLst>
                <a:gs pos="0">
                  <a:srgbClr val="398C90"/>
                </a:gs>
                <a:gs pos="100000">
                  <a:srgbClr val="398C9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–这也是我说的"/>
          <p:cNvSpPr txBox="1"/>
          <p:nvPr>
            <p:ph type="body" idx="13"/>
          </p:nvPr>
        </p:nvSpPr>
        <p:spPr>
          <a:xfrm>
            <a:off x="2387600" y="8001000"/>
            <a:ext cx="19621500" cy="774700"/>
          </a:xfrm>
          <a:prstGeom prst="rect">
            <a:avLst/>
          </a:prstGeom>
        </p:spPr>
        <p:txBody>
          <a:bodyPr/>
          <a:lstStyle/>
          <a:p>
            <a:pPr/>
            <a:r>
              <a:t>–这也是我说的</a:t>
            </a:r>
          </a:p>
        </p:txBody>
      </p:sp>
      <p:sp>
        <p:nvSpPr>
          <p:cNvPr id="606" name="“创业不是要减少犯错的次数，而是要尽量减少犯错的成本。”"/>
          <p:cNvSpPr txBox="1"/>
          <p:nvPr>
            <p:ph type="body" idx="14"/>
          </p:nvPr>
        </p:nvSpPr>
        <p:spPr>
          <a:xfrm>
            <a:off x="2374900" y="5803900"/>
            <a:ext cx="19621500" cy="1028701"/>
          </a:xfrm>
          <a:prstGeom prst="rect">
            <a:avLst/>
          </a:prstGeom>
        </p:spPr>
        <p:txBody>
          <a:bodyPr/>
          <a:lstStyle/>
          <a:p>
            <a:pPr/>
            <a:r>
              <a:t>“创业不是要减少犯错的次数，而是要尽量减少犯错的成本。”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前端工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前端工程</a:t>
            </a:r>
          </a:p>
        </p:txBody>
      </p:sp>
      <p:grpSp>
        <p:nvGrpSpPr>
          <p:cNvPr id="627" name="成组"/>
          <p:cNvGrpSpPr/>
          <p:nvPr/>
        </p:nvGrpSpPr>
        <p:grpSpPr>
          <a:xfrm>
            <a:off x="4969812" y="4928011"/>
            <a:ext cx="15498714" cy="6685728"/>
            <a:chOff x="-25400" y="-19050"/>
            <a:chExt cx="15498713" cy="6685726"/>
          </a:xfrm>
        </p:grpSpPr>
        <p:grpSp>
          <p:nvGrpSpPr>
            <p:cNvPr id="611" name="持续 集成"/>
            <p:cNvGrpSpPr/>
            <p:nvPr/>
          </p:nvGrpSpPr>
          <p:grpSpPr>
            <a:xfrm>
              <a:off x="8394359" y="-19050"/>
              <a:ext cx="2844187" cy="2844187"/>
              <a:chOff x="0" y="0"/>
              <a:chExt cx="2844186" cy="2844186"/>
            </a:xfrm>
          </p:grpSpPr>
          <p:sp>
            <p:nvSpPr>
              <p:cNvPr id="610" name="持续 集成"/>
              <p:cNvSpPr/>
              <p:nvPr/>
            </p:nvSpPr>
            <p:spPr>
              <a:xfrm>
                <a:off x="19050" y="19050"/>
                <a:ext cx="2806087" cy="2806087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lnSpc>
                    <a:spcPct val="70000"/>
                  </a:lnSpc>
                  <a:defRPr sz="6400">
                    <a:solidFill>
                      <a:srgbClr val="FFFFFF"/>
                    </a:solidFill>
                    <a:latin typeface="Marker Felt"/>
                    <a:ea typeface="Marker Felt"/>
                    <a:cs typeface="Marker Felt"/>
                    <a:sym typeface="Marker Felt"/>
                  </a:defRPr>
                </a:pPr>
                <a:r>
                  <a:t>持续</a:t>
                </a:r>
                <a:br/>
                <a:r>
                  <a:t>集成</a:t>
                </a:r>
              </a:p>
            </p:txBody>
          </p:sp>
          <p:pic>
            <p:nvPicPr>
              <p:cNvPr id="609" name="持续 集成" descr="持续 集成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844187" cy="2844187"/>
              </a:xfrm>
              <a:prstGeom prst="rect">
                <a:avLst/>
              </a:prstGeom>
              <a:effectLst/>
            </p:spPr>
          </p:pic>
        </p:grpSp>
        <p:grpSp>
          <p:nvGrpSpPr>
            <p:cNvPr id="614" name="基础 框架"/>
            <p:cNvGrpSpPr/>
            <p:nvPr/>
          </p:nvGrpSpPr>
          <p:grpSpPr>
            <a:xfrm>
              <a:off x="-19050" y="18158"/>
              <a:ext cx="2844187" cy="2844187"/>
              <a:chOff x="0" y="0"/>
              <a:chExt cx="2844186" cy="2844186"/>
            </a:xfrm>
          </p:grpSpPr>
          <p:sp>
            <p:nvSpPr>
              <p:cNvPr id="613" name="基础 框架"/>
              <p:cNvSpPr/>
              <p:nvPr/>
            </p:nvSpPr>
            <p:spPr>
              <a:xfrm>
                <a:off x="19050" y="19050"/>
                <a:ext cx="2806087" cy="2806087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lnSpc>
                    <a:spcPct val="70000"/>
                  </a:lnSpc>
                  <a:defRPr sz="6400">
                    <a:solidFill>
                      <a:srgbClr val="FFFFFF"/>
                    </a:solidFill>
                    <a:latin typeface="Marker Felt"/>
                    <a:ea typeface="Marker Felt"/>
                    <a:cs typeface="Marker Felt"/>
                    <a:sym typeface="Marker Felt"/>
                  </a:defRPr>
                </a:pPr>
                <a:r>
                  <a:t>基础</a:t>
                </a:r>
                <a:br/>
                <a:r>
                  <a:t>框架</a:t>
                </a:r>
              </a:p>
            </p:txBody>
          </p:sp>
          <p:pic>
            <p:nvPicPr>
              <p:cNvPr id="612" name="基础 框架" descr="基础 框架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2844187" cy="2844187"/>
              </a:xfrm>
              <a:prstGeom prst="rect">
                <a:avLst/>
              </a:prstGeom>
              <a:effectLst/>
            </p:spPr>
          </p:pic>
        </p:grpSp>
        <p:grpSp>
          <p:nvGrpSpPr>
            <p:cNvPr id="617" name="日志 统计"/>
            <p:cNvGrpSpPr/>
            <p:nvPr/>
          </p:nvGrpSpPr>
          <p:grpSpPr>
            <a:xfrm>
              <a:off x="-25400" y="3809790"/>
              <a:ext cx="2856887" cy="2856887"/>
              <a:chOff x="0" y="0"/>
              <a:chExt cx="2856886" cy="2856886"/>
            </a:xfrm>
          </p:grpSpPr>
          <p:sp>
            <p:nvSpPr>
              <p:cNvPr id="616" name="日志 统计"/>
              <p:cNvSpPr/>
              <p:nvPr/>
            </p:nvSpPr>
            <p:spPr>
              <a:xfrm>
                <a:off x="25400" y="25400"/>
                <a:ext cx="2806087" cy="2806087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lnSpc>
                    <a:spcPct val="70000"/>
                  </a:lnSpc>
                  <a:defRPr sz="6400">
                    <a:solidFill>
                      <a:srgbClr val="FFFFFF"/>
                    </a:solidFill>
                    <a:latin typeface="Marker Felt"/>
                    <a:ea typeface="Marker Felt"/>
                    <a:cs typeface="Marker Felt"/>
                    <a:sym typeface="Marker Felt"/>
                  </a:defRPr>
                </a:pPr>
                <a:r>
                  <a:t>日志</a:t>
                </a:r>
                <a:br/>
                <a:r>
                  <a:t>统计</a:t>
                </a:r>
              </a:p>
            </p:txBody>
          </p:sp>
          <p:pic>
            <p:nvPicPr>
              <p:cNvPr id="615" name="日志 统计" descr="日志 统计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2856887" cy="2856887"/>
              </a:xfrm>
              <a:prstGeom prst="rect">
                <a:avLst/>
              </a:prstGeom>
              <a:effectLst/>
            </p:spPr>
          </p:pic>
        </p:grpSp>
        <p:sp>
          <p:nvSpPr>
            <p:cNvPr id="618" name="构建 工具"/>
            <p:cNvSpPr/>
            <p:nvPr/>
          </p:nvSpPr>
          <p:spPr>
            <a:xfrm>
              <a:off x="4206705" y="37208"/>
              <a:ext cx="2806087" cy="2806087"/>
            </a:xfrm>
            <a:prstGeom prst="roundRect">
              <a:avLst>
                <a:gd name="adj" fmla="val 15000"/>
              </a:avLst>
            </a:prstGeom>
            <a:solidFill>
              <a:srgbClr val="0097EB">
                <a:alpha val="62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70000"/>
                </a:lnSpc>
                <a:defRPr sz="6400">
                  <a:solidFill>
                    <a:srgbClr val="FFFFFF"/>
                  </a:solidFill>
                  <a:latin typeface="Marker Felt"/>
                  <a:ea typeface="Marker Felt"/>
                  <a:cs typeface="Marker Felt"/>
                  <a:sym typeface="Marker Felt"/>
                </a:defRPr>
              </a:pPr>
              <a:r>
                <a:t>构建</a:t>
              </a:r>
              <a:br/>
              <a:r>
                <a:t>工具</a:t>
              </a:r>
            </a:p>
          </p:txBody>
        </p:sp>
        <p:sp>
          <p:nvSpPr>
            <p:cNvPr id="619" name="系统 测试"/>
            <p:cNvSpPr/>
            <p:nvPr/>
          </p:nvSpPr>
          <p:spPr>
            <a:xfrm>
              <a:off x="12648176" y="37208"/>
              <a:ext cx="2806088" cy="2806087"/>
            </a:xfrm>
            <a:prstGeom prst="roundRect">
              <a:avLst>
                <a:gd name="adj" fmla="val 15000"/>
              </a:avLst>
            </a:prstGeom>
            <a:solidFill>
              <a:srgbClr val="DE5F00">
                <a:alpha val="8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70000"/>
                </a:lnSpc>
                <a:defRPr sz="6400">
                  <a:solidFill>
                    <a:srgbClr val="FFFFFF"/>
                  </a:solidFill>
                  <a:latin typeface="Marker Felt"/>
                  <a:ea typeface="Marker Felt"/>
                  <a:cs typeface="Marker Felt"/>
                  <a:sym typeface="Marker Felt"/>
                </a:defRPr>
              </a:pPr>
              <a:r>
                <a:t>系统</a:t>
              </a:r>
              <a:br/>
              <a:r>
                <a:t>测试</a:t>
              </a:r>
            </a:p>
          </p:txBody>
        </p:sp>
        <p:grpSp>
          <p:nvGrpSpPr>
            <p:cNvPr id="622" name="上线 部署"/>
            <p:cNvGrpSpPr/>
            <p:nvPr/>
          </p:nvGrpSpPr>
          <p:grpSpPr>
            <a:xfrm>
              <a:off x="4181305" y="3809790"/>
              <a:ext cx="2856887" cy="2856887"/>
              <a:chOff x="0" y="0"/>
              <a:chExt cx="2856886" cy="2856886"/>
            </a:xfrm>
          </p:grpSpPr>
          <p:sp>
            <p:nvSpPr>
              <p:cNvPr id="621" name="上线 部署"/>
              <p:cNvSpPr/>
              <p:nvPr/>
            </p:nvSpPr>
            <p:spPr>
              <a:xfrm>
                <a:off x="25400" y="25400"/>
                <a:ext cx="2806087" cy="2806087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8"/>
                <a:srcRect l="0" t="0" r="0" b="0"/>
                <a:tile tx="0" ty="0" sx="100000" sy="100000" flip="none" algn="tl"/>
              </a:blip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lnSpc>
                    <a:spcPct val="70000"/>
                  </a:lnSpc>
                  <a:defRPr sz="6400">
                    <a:solidFill>
                      <a:srgbClr val="FFFFFF"/>
                    </a:solidFill>
                    <a:latin typeface="Marker Felt"/>
                    <a:ea typeface="Marker Felt"/>
                    <a:cs typeface="Marker Felt"/>
                    <a:sym typeface="Marker Felt"/>
                  </a:defRPr>
                </a:pPr>
                <a:r>
                  <a:t>上线</a:t>
                </a:r>
                <a:br/>
                <a:r>
                  <a:t>部署</a:t>
                </a:r>
              </a:p>
            </p:txBody>
          </p:sp>
          <p:pic>
            <p:nvPicPr>
              <p:cNvPr id="620" name="上线 部署" descr="上线 部署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2856887" cy="2856887"/>
              </a:xfrm>
              <a:prstGeom prst="rect">
                <a:avLst/>
              </a:prstGeom>
              <a:effectLst/>
            </p:spPr>
          </p:pic>
        </p:grpSp>
        <p:grpSp>
          <p:nvGrpSpPr>
            <p:cNvPr id="625" name="性能 优化"/>
            <p:cNvGrpSpPr/>
            <p:nvPr/>
          </p:nvGrpSpPr>
          <p:grpSpPr>
            <a:xfrm>
              <a:off x="12629126" y="3816140"/>
              <a:ext cx="2844188" cy="2844187"/>
              <a:chOff x="0" y="0"/>
              <a:chExt cx="2844186" cy="2844186"/>
            </a:xfrm>
          </p:grpSpPr>
          <p:sp>
            <p:nvSpPr>
              <p:cNvPr id="624" name="性能 优化"/>
              <p:cNvSpPr/>
              <p:nvPr/>
            </p:nvSpPr>
            <p:spPr>
              <a:xfrm>
                <a:off x="19050" y="19050"/>
                <a:ext cx="2806087" cy="2806087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10"/>
                <a:srcRect l="0" t="0" r="0" b="0"/>
                <a:tile tx="0" ty="0" sx="100000" sy="100000" flip="none" algn="tl"/>
              </a:blip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lnSpc>
                    <a:spcPct val="70000"/>
                  </a:lnSpc>
                  <a:defRPr sz="6400">
                    <a:solidFill>
                      <a:srgbClr val="FFFFFF"/>
                    </a:solidFill>
                    <a:latin typeface="Marker Felt"/>
                    <a:ea typeface="Marker Felt"/>
                    <a:cs typeface="Marker Felt"/>
                    <a:sym typeface="Marker Felt"/>
                  </a:defRPr>
                </a:pPr>
                <a:r>
                  <a:t>性能</a:t>
                </a:r>
                <a:br/>
                <a:r>
                  <a:t>优化</a:t>
                </a:r>
              </a:p>
            </p:txBody>
          </p:sp>
          <p:pic>
            <p:nvPicPr>
              <p:cNvPr id="623" name="性能 优化" descr="性能 优化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2844187" cy="2844187"/>
              </a:xfrm>
              <a:prstGeom prst="rect">
                <a:avLst/>
              </a:prstGeom>
              <a:effectLst/>
            </p:spPr>
          </p:pic>
        </p:grpSp>
        <p:sp>
          <p:nvSpPr>
            <p:cNvPr id="626" name="敏捷 开发"/>
            <p:cNvSpPr/>
            <p:nvPr/>
          </p:nvSpPr>
          <p:spPr>
            <a:xfrm>
              <a:off x="8427439" y="3835190"/>
              <a:ext cx="2806088" cy="2806087"/>
            </a:xfrm>
            <a:prstGeom prst="roundRect">
              <a:avLst>
                <a:gd name="adj" fmla="val 15000"/>
              </a:avLst>
            </a:prstGeom>
            <a:solidFill>
              <a:srgbClr val="ED3B52">
                <a:alpha val="62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70000"/>
                </a:lnSpc>
                <a:defRPr sz="6400">
                  <a:solidFill>
                    <a:srgbClr val="FFFFFF"/>
                  </a:solidFill>
                  <a:latin typeface="Marker Felt"/>
                  <a:ea typeface="Marker Felt"/>
                  <a:cs typeface="Marker Felt"/>
                  <a:sym typeface="Marker Felt"/>
                </a:defRPr>
              </a:pPr>
              <a:r>
                <a:t>敏捷</a:t>
              </a:r>
              <a:br/>
              <a:r>
                <a:t>开发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zhangyunlong@qmtv.com"/>
          <p:cNvSpPr txBox="1"/>
          <p:nvPr>
            <p:ph type="body" idx="13"/>
          </p:nvPr>
        </p:nvSpPr>
        <p:spPr>
          <a:xfrm>
            <a:off x="1057098" y="8001000"/>
            <a:ext cx="11163926" cy="659718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zhangyunlong@qmtv.com</a:t>
            </a:r>
          </a:p>
        </p:txBody>
      </p:sp>
      <p:sp>
        <p:nvSpPr>
          <p:cNvPr id="630" name="跟我走吗？开启一段新的旅程！"/>
          <p:cNvSpPr txBox="1"/>
          <p:nvPr>
            <p:ph type="body" idx="14"/>
          </p:nvPr>
        </p:nvSpPr>
        <p:spPr>
          <a:xfrm>
            <a:off x="1044398" y="5803900"/>
            <a:ext cx="11189327" cy="1028701"/>
          </a:xfrm>
          <a:prstGeom prst="rect">
            <a:avLst/>
          </a:prstGeom>
        </p:spPr>
        <p:txBody>
          <a:bodyPr/>
          <a:lstStyle/>
          <a:p>
            <a:pPr/>
            <a:r>
              <a:t>跟我走吗？开启一段新的旅程！</a:t>
            </a:r>
          </a:p>
        </p:txBody>
      </p:sp>
      <p:pic>
        <p:nvPicPr>
          <p:cNvPr id="63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24626" t="0" r="24626" b="0"/>
          <a:stretch>
            <a:fillRect/>
          </a:stretch>
        </p:blipFill>
        <p:spPr>
          <a:xfrm>
            <a:off x="13982460" y="-1"/>
            <a:ext cx="1044052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OS端"/>
          <p:cNvSpPr txBox="1"/>
          <p:nvPr/>
        </p:nvSpPr>
        <p:spPr>
          <a:xfrm>
            <a:off x="9228352" y="2967603"/>
            <a:ext cx="238244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/>
            <a:r>
              <a:t>iOS端</a:t>
            </a:r>
          </a:p>
        </p:txBody>
      </p:sp>
      <p:sp>
        <p:nvSpPr>
          <p:cNvPr id="177" name="PC站"/>
          <p:cNvSpPr txBox="1"/>
          <p:nvPr/>
        </p:nvSpPr>
        <p:spPr>
          <a:xfrm>
            <a:off x="11348045" y="5421965"/>
            <a:ext cx="2780110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/>
            </a:lvl1pPr>
          </a:lstStyle>
          <a:p>
            <a:pPr/>
            <a:r>
              <a:t>PC站</a:t>
            </a:r>
          </a:p>
        </p:txBody>
      </p:sp>
      <p:sp>
        <p:nvSpPr>
          <p:cNvPr id="178" name="瘦脸"/>
          <p:cNvSpPr txBox="1"/>
          <p:nvPr/>
        </p:nvSpPr>
        <p:spPr>
          <a:xfrm>
            <a:off x="14033454" y="9219067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瘦脸</a:t>
            </a:r>
          </a:p>
        </p:txBody>
      </p:sp>
      <p:sp>
        <p:nvSpPr>
          <p:cNvPr id="179" name="高并发弹幕"/>
          <p:cNvSpPr txBox="1"/>
          <p:nvPr/>
        </p:nvSpPr>
        <p:spPr>
          <a:xfrm>
            <a:off x="12069675" y="7957607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高并发弹幕</a:t>
            </a:r>
          </a:p>
        </p:txBody>
      </p:sp>
      <p:sp>
        <p:nvSpPr>
          <p:cNvPr id="180" name="人脸识别"/>
          <p:cNvSpPr txBox="1"/>
          <p:nvPr/>
        </p:nvSpPr>
        <p:spPr>
          <a:xfrm>
            <a:off x="9759112" y="7412037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人脸识别</a:t>
            </a:r>
          </a:p>
        </p:txBody>
      </p:sp>
      <p:sp>
        <p:nvSpPr>
          <p:cNvPr id="181" name="点播站"/>
          <p:cNvSpPr txBox="1"/>
          <p:nvPr/>
        </p:nvSpPr>
        <p:spPr>
          <a:xfrm>
            <a:off x="6495529" y="7957607"/>
            <a:ext cx="20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点播站</a:t>
            </a:r>
          </a:p>
        </p:txBody>
      </p:sp>
      <p:sp>
        <p:nvSpPr>
          <p:cNvPr id="182" name="iPad端"/>
          <p:cNvSpPr txBox="1"/>
          <p:nvPr/>
        </p:nvSpPr>
        <p:spPr>
          <a:xfrm>
            <a:off x="13871628" y="4651724"/>
            <a:ext cx="170795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iPad端</a:t>
            </a:r>
          </a:p>
        </p:txBody>
      </p:sp>
      <p:sp>
        <p:nvSpPr>
          <p:cNvPr id="183" name="联运"/>
          <p:cNvSpPr txBox="1"/>
          <p:nvPr/>
        </p:nvSpPr>
        <p:spPr>
          <a:xfrm>
            <a:off x="8511666" y="5653105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联运</a:t>
            </a:r>
          </a:p>
        </p:txBody>
      </p:sp>
      <p:sp>
        <p:nvSpPr>
          <p:cNvPr id="184" name="鉴黄"/>
          <p:cNvSpPr txBox="1"/>
          <p:nvPr/>
        </p:nvSpPr>
        <p:spPr>
          <a:xfrm>
            <a:off x="16649693" y="8403267"/>
            <a:ext cx="17399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鉴黄</a:t>
            </a:r>
          </a:p>
        </p:txBody>
      </p:sp>
      <p:sp>
        <p:nvSpPr>
          <p:cNvPr id="185" name="美颜"/>
          <p:cNvSpPr txBox="1"/>
          <p:nvPr/>
        </p:nvSpPr>
        <p:spPr>
          <a:xfrm>
            <a:off x="6264691" y="5139513"/>
            <a:ext cx="17399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美颜</a:t>
            </a:r>
          </a:p>
        </p:txBody>
      </p:sp>
      <p:sp>
        <p:nvSpPr>
          <p:cNvPr id="186" name="Android端"/>
          <p:cNvSpPr txBox="1"/>
          <p:nvPr/>
        </p:nvSpPr>
        <p:spPr>
          <a:xfrm>
            <a:off x="10389143" y="4320893"/>
            <a:ext cx="280653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Android端</a:t>
            </a:r>
          </a:p>
        </p:txBody>
      </p:sp>
      <p:sp>
        <p:nvSpPr>
          <p:cNvPr id="187" name="数据分析"/>
          <p:cNvSpPr txBox="1"/>
          <p:nvPr/>
        </p:nvSpPr>
        <p:spPr>
          <a:xfrm>
            <a:off x="15580233" y="7055806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数据分析</a:t>
            </a:r>
          </a:p>
        </p:txBody>
      </p:sp>
      <p:sp>
        <p:nvSpPr>
          <p:cNvPr id="188" name="CDN调度"/>
          <p:cNvSpPr txBox="1"/>
          <p:nvPr/>
        </p:nvSpPr>
        <p:spPr>
          <a:xfrm>
            <a:off x="9405049" y="8657896"/>
            <a:ext cx="202904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CDN调度</a:t>
            </a:r>
          </a:p>
        </p:txBody>
      </p:sp>
      <p:sp>
        <p:nvSpPr>
          <p:cNvPr id="189" name="反作弊"/>
          <p:cNvSpPr txBox="1"/>
          <p:nvPr/>
        </p:nvSpPr>
        <p:spPr>
          <a:xfrm>
            <a:off x="8362949" y="7214790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反作弊</a:t>
            </a:r>
          </a:p>
        </p:txBody>
      </p:sp>
      <p:sp>
        <p:nvSpPr>
          <p:cNvPr id="190" name="H5分享"/>
          <p:cNvSpPr txBox="1"/>
          <p:nvPr/>
        </p:nvSpPr>
        <p:spPr>
          <a:xfrm>
            <a:off x="12970403" y="3219820"/>
            <a:ext cx="215851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H5分享</a:t>
            </a:r>
          </a:p>
        </p:txBody>
      </p:sp>
      <p:sp>
        <p:nvSpPr>
          <p:cNvPr id="191" name="广告"/>
          <p:cNvSpPr txBox="1"/>
          <p:nvPr/>
        </p:nvSpPr>
        <p:spPr>
          <a:xfrm>
            <a:off x="17155015" y="4944456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广告</a:t>
            </a:r>
          </a:p>
        </p:txBody>
      </p:sp>
      <p:sp>
        <p:nvSpPr>
          <p:cNvPr id="192" name="手游录屏"/>
          <p:cNvSpPr txBox="1"/>
          <p:nvPr/>
        </p:nvSpPr>
        <p:spPr>
          <a:xfrm>
            <a:off x="5804879" y="6643705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手游录屏</a:t>
            </a:r>
          </a:p>
        </p:txBody>
      </p:sp>
      <p:sp>
        <p:nvSpPr>
          <p:cNvPr id="193" name="PGC"/>
          <p:cNvSpPr txBox="1"/>
          <p:nvPr/>
        </p:nvSpPr>
        <p:spPr>
          <a:xfrm>
            <a:off x="7740544" y="4262473"/>
            <a:ext cx="98561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PGC</a:t>
            </a:r>
          </a:p>
        </p:txBody>
      </p:sp>
      <p:sp>
        <p:nvSpPr>
          <p:cNvPr id="194" name="赛事"/>
          <p:cNvSpPr txBox="1"/>
          <p:nvPr/>
        </p:nvSpPr>
        <p:spPr>
          <a:xfrm>
            <a:off x="15271880" y="5961715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赛事</a:t>
            </a:r>
          </a:p>
        </p:txBody>
      </p:sp>
      <p:sp>
        <p:nvSpPr>
          <p:cNvPr id="195" name="财务后台"/>
          <p:cNvSpPr txBox="1"/>
          <p:nvPr/>
        </p:nvSpPr>
        <p:spPr>
          <a:xfrm>
            <a:off x="15941767" y="393011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财务后台</a:t>
            </a:r>
          </a:p>
        </p:txBody>
      </p:sp>
      <p:sp>
        <p:nvSpPr>
          <p:cNvPr id="196" name="业务后台"/>
          <p:cNvSpPr txBox="1"/>
          <p:nvPr/>
        </p:nvSpPr>
        <p:spPr>
          <a:xfrm>
            <a:off x="17471608" y="6212802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业务后台</a:t>
            </a:r>
          </a:p>
        </p:txBody>
      </p:sp>
      <p:sp>
        <p:nvSpPr>
          <p:cNvPr id="197" name="审核后台"/>
          <p:cNvSpPr txBox="1"/>
          <p:nvPr/>
        </p:nvSpPr>
        <p:spPr>
          <a:xfrm>
            <a:off x="9797110" y="9667750"/>
            <a:ext cx="2552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审核后台</a:t>
            </a:r>
          </a:p>
        </p:txBody>
      </p:sp>
      <p:sp>
        <p:nvSpPr>
          <p:cNvPr id="198" name="反垃圾"/>
          <p:cNvSpPr txBox="1"/>
          <p:nvPr/>
        </p:nvSpPr>
        <p:spPr>
          <a:xfrm>
            <a:off x="8867266" y="4867624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反垃圾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"/>
                            </p:stCondLst>
                            <p:childTnLst>
                              <p:par>
                                <p:cTn id="85" presetClass="entr" nodeType="after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"/>
                            </p:stCondLst>
                            <p:childTnLst>
                              <p:par>
                                <p:cTn id="90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"/>
                            </p:stCondLst>
                            <p:childTnLst>
                              <p:par>
                                <p:cTn id="95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0" presetClass="entr" nodeType="afterEffect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Class="entr" nodeType="afterEffect" presetSubtype="16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"/>
                            </p:stCondLst>
                            <p:childTnLst>
                              <p:par>
                                <p:cTn id="110" presetClass="entr" nodeType="afterEffect" presetSubtype="16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15" presetClass="entr" nodeType="afterEffect" presetSubtype="16" presetID="23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5"/>
      <p:bldP build="whole" bldLvl="1" animBg="1" rev="0" advAuto="0" spid="177" grpId="12"/>
      <p:bldP build="whole" bldLvl="1" animBg="1" rev="0" advAuto="0" spid="186" grpId="5"/>
      <p:bldP build="whole" bldLvl="1" animBg="1" rev="0" advAuto="0" spid="180" grpId="17"/>
      <p:bldP build="whole" bldLvl="1" animBg="1" rev="0" advAuto="0" spid="181" grpId="18"/>
      <p:bldP build="whole" bldLvl="1" animBg="1" rev="0" advAuto="0" spid="176" grpId="1"/>
      <p:bldP build="whole" bldLvl="1" animBg="1" rev="0" advAuto="0" spid="191" grpId="8"/>
      <p:bldP build="whole" bldLvl="1" animBg="1" rev="0" advAuto="0" spid="187" grpId="16"/>
      <p:bldP build="whole" bldLvl="1" animBg="1" rev="0" advAuto="0" spid="185" grpId="9"/>
      <p:bldP build="whole" bldLvl="1" animBg="1" rev="0" advAuto="0" spid="192" grpId="14"/>
      <p:bldP build="whole" bldLvl="1" animBg="1" rev="0" advAuto="0" spid="198" grpId="7"/>
      <p:bldP build="whole" bldLvl="1" animBg="1" rev="0" advAuto="0" spid="196" grpId="13"/>
      <p:bldP build="whole" bldLvl="1" animBg="1" rev="0" advAuto="0" spid="178" grpId="22"/>
      <p:bldP build="whole" bldLvl="1" animBg="1" rev="0" advAuto="0" spid="197" grpId="23"/>
      <p:bldP build="whole" bldLvl="1" animBg="1" rev="0" advAuto="0" spid="182" grpId="6"/>
      <p:bldP build="whole" bldLvl="1" animBg="1" rev="0" advAuto="0" spid="183" grpId="10"/>
      <p:bldP build="whole" bldLvl="1" animBg="1" rev="0" advAuto="0" spid="193" grpId="4"/>
      <p:bldP build="whole" bldLvl="1" animBg="1" rev="0" advAuto="0" spid="188" grpId="21"/>
      <p:bldP build="whole" bldLvl="1" animBg="1" rev="0" advAuto="0" spid="195" grpId="3"/>
      <p:bldP build="whole" bldLvl="1" animBg="1" rev="0" advAuto="0" spid="194" grpId="11"/>
      <p:bldP build="whole" bldLvl="1" animBg="1" rev="0" advAuto="0" spid="190" grpId="2"/>
      <p:bldP build="whole" bldLvl="1" animBg="1" rev="0" advAuto="0" spid="179" grpId="19"/>
      <p:bldP build="whole" bldLvl="1" animBg="1" rev="0" advAuto="0" spid="184" grpId="2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142" y="-33830"/>
            <a:ext cx="24504284" cy="13783660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矩形"/>
          <p:cNvSpPr txBox="1"/>
          <p:nvPr/>
        </p:nvSpPr>
        <p:spPr>
          <a:xfrm>
            <a:off x="849" y="11480782"/>
            <a:ext cx="24382302" cy="2284178"/>
          </a:xfrm>
          <a:prstGeom prst="rect">
            <a:avLst/>
          </a:prstGeom>
          <a:solidFill>
            <a:srgbClr val="000000">
              <a:alpha val="59022"/>
            </a:srgbClr>
          </a:solidFill>
          <a:ln w="12700">
            <a:miter lim="400000"/>
          </a:ln>
          <a:effectLst>
            <a:outerShdw sx="100000" sy="100000" kx="0" ky="0" algn="b" rotWithShape="0" blurRad="25400" dist="25400" dir="189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457200">
              <a:defRPr sz="9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635" name="Thanks"/>
          <p:cNvSpPr txBox="1"/>
          <p:nvPr/>
        </p:nvSpPr>
        <p:spPr>
          <a:xfrm>
            <a:off x="494525" y="11719633"/>
            <a:ext cx="14716126" cy="180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66674">
              <a:defRPr sz="1086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前端团队成长"/>
          <p:cNvSpPr txBox="1"/>
          <p:nvPr>
            <p:ph type="title"/>
          </p:nvPr>
        </p:nvSpPr>
        <p:spPr>
          <a:xfrm>
            <a:off x="666750" y="9953021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前端团队成长</a:t>
            </a:r>
          </a:p>
        </p:txBody>
      </p:sp>
      <p:grpSp>
        <p:nvGrpSpPr>
          <p:cNvPr id="203" name="成组"/>
          <p:cNvGrpSpPr/>
          <p:nvPr/>
        </p:nvGrpSpPr>
        <p:grpSpPr>
          <a:xfrm>
            <a:off x="5744377" y="4978399"/>
            <a:ext cx="2935253" cy="3759201"/>
            <a:chOff x="0" y="0"/>
            <a:chExt cx="2935252" cy="3759200"/>
          </a:xfrm>
        </p:grpSpPr>
        <p:sp>
          <p:nvSpPr>
            <p:cNvPr id="201" name="1"/>
            <p:cNvSpPr txBox="1"/>
            <p:nvPr/>
          </p:nvSpPr>
          <p:spPr>
            <a:xfrm>
              <a:off x="-1" y="-1"/>
              <a:ext cx="2491741" cy="375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8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儷黑 Pro"/>
                  <a:ea typeface="儷黑 Pro"/>
                  <a:cs typeface="儷黑 Pro"/>
                  <a:sym typeface="儷黑 Pro"/>
                </a:defRPr>
              </a:lvl1pPr>
            </a:lstStyle>
            <a:p>
              <a:pPr/>
              <a:r>
                <a:t>1</a:t>
              </a:r>
            </a:p>
          </p:txBody>
        </p:sp>
        <p:pic>
          <p:nvPicPr>
            <p:cNvPr id="20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11653" y="2322454"/>
              <a:ext cx="1023600" cy="895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6" name="成组"/>
          <p:cNvGrpSpPr/>
          <p:nvPr/>
        </p:nvGrpSpPr>
        <p:grpSpPr>
          <a:xfrm>
            <a:off x="15452469" y="4978399"/>
            <a:ext cx="5950149" cy="3759201"/>
            <a:chOff x="0" y="0"/>
            <a:chExt cx="5950148" cy="3759200"/>
          </a:xfrm>
        </p:grpSpPr>
        <p:sp>
          <p:nvSpPr>
            <p:cNvPr id="204" name="10"/>
            <p:cNvSpPr txBox="1"/>
            <p:nvPr/>
          </p:nvSpPr>
          <p:spPr>
            <a:xfrm>
              <a:off x="0" y="-1"/>
              <a:ext cx="4869181" cy="375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8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儷黑 Pro"/>
                  <a:ea typeface="儷黑 Pro"/>
                  <a:cs typeface="儷黑 Pro"/>
                  <a:sym typeface="儷黑 Pro"/>
                </a:defRPr>
              </a:lvl1pPr>
            </a:lstStyle>
            <a:p>
              <a:pPr/>
              <a:r>
                <a:t>10</a:t>
              </a:r>
            </a:p>
          </p:txBody>
        </p:sp>
        <p:pic>
          <p:nvPicPr>
            <p:cNvPr id="205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26549" y="2322454"/>
              <a:ext cx="1023600" cy="895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7" name="箭头"/>
          <p:cNvSpPr/>
          <p:nvPr/>
        </p:nvSpPr>
        <p:spPr>
          <a:xfrm>
            <a:off x="9663856" y="6597350"/>
            <a:ext cx="5056287" cy="895650"/>
          </a:xfrm>
          <a:prstGeom prst="rightArrow">
            <a:avLst>
              <a:gd name="adj1" fmla="val 30550"/>
              <a:gd name="adj2" fmla="val 43465"/>
            </a:avLst>
          </a:prstGeom>
          <a:solidFill>
            <a:schemeClr val="accent3">
              <a:hueOff val="198700"/>
              <a:satOff val="21248"/>
              <a:lumOff val="1930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增"/>
          <p:cNvSpPr/>
          <p:nvPr/>
        </p:nvSpPr>
        <p:spPr>
          <a:xfrm>
            <a:off x="11382292" y="6235468"/>
            <a:ext cx="1619415" cy="1619415"/>
          </a:xfrm>
          <a:prstGeom prst="ellipse">
            <a:avLst/>
          </a:prstGeom>
          <a:solidFill>
            <a:schemeClr val="accent3">
              <a:hueOff val="198700"/>
              <a:satOff val="21248"/>
              <a:lumOff val="1930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矩形"/>
          <p:cNvSpPr/>
          <p:nvPr/>
        </p:nvSpPr>
        <p:spPr>
          <a:xfrm>
            <a:off x="-104959" y="153133"/>
            <a:ext cx="440973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15" name="成组"/>
          <p:cNvGrpSpPr/>
          <p:nvPr/>
        </p:nvGrpSpPr>
        <p:grpSpPr>
          <a:xfrm>
            <a:off x="6492661" y="204833"/>
            <a:ext cx="11398678" cy="13306334"/>
            <a:chOff x="0" y="0"/>
            <a:chExt cx="11398676" cy="13306333"/>
          </a:xfrm>
        </p:grpSpPr>
        <p:sp>
          <p:nvSpPr>
            <p:cNvPr id="211" name="矩形"/>
            <p:cNvSpPr/>
            <p:nvPr/>
          </p:nvSpPr>
          <p:spPr>
            <a:xfrm>
              <a:off x="0" y="0"/>
              <a:ext cx="11398677" cy="133063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14" name="成组"/>
            <p:cNvGrpSpPr/>
            <p:nvPr/>
          </p:nvGrpSpPr>
          <p:grpSpPr>
            <a:xfrm>
              <a:off x="3056265" y="1592974"/>
              <a:ext cx="5286146" cy="10120386"/>
              <a:chOff x="0" y="71084"/>
              <a:chExt cx="5286144" cy="10120384"/>
            </a:xfrm>
          </p:grpSpPr>
          <p:pic>
            <p:nvPicPr>
              <p:cNvPr id="212" name="IMG_3495.PNG" descr="IMG_3495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70676" y="1841543"/>
                <a:ext cx="4418600" cy="7859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3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692" r="0" b="692"/>
              <a:stretch>
                <a:fillRect/>
              </a:stretch>
            </p:blipFill>
            <p:spPr>
              <a:xfrm>
                <a:off x="0" y="71084"/>
                <a:ext cx="5286145" cy="10120386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</p:pic>
        </p:grpSp>
      </p:grpSp>
      <p:grpSp>
        <p:nvGrpSpPr>
          <p:cNvPr id="220" name="成组"/>
          <p:cNvGrpSpPr/>
          <p:nvPr/>
        </p:nvGrpSpPr>
        <p:grpSpPr>
          <a:xfrm>
            <a:off x="6492661" y="204833"/>
            <a:ext cx="11398678" cy="13306334"/>
            <a:chOff x="0" y="0"/>
            <a:chExt cx="11398676" cy="13306333"/>
          </a:xfrm>
        </p:grpSpPr>
        <p:sp>
          <p:nvSpPr>
            <p:cNvPr id="216" name="矩形"/>
            <p:cNvSpPr/>
            <p:nvPr/>
          </p:nvSpPr>
          <p:spPr>
            <a:xfrm>
              <a:off x="0" y="0"/>
              <a:ext cx="11398677" cy="133063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19" name="成组"/>
            <p:cNvGrpSpPr/>
            <p:nvPr/>
          </p:nvGrpSpPr>
          <p:grpSpPr>
            <a:xfrm>
              <a:off x="2777312" y="1266631"/>
              <a:ext cx="5844053" cy="10773071"/>
              <a:chOff x="2568873" y="0"/>
              <a:chExt cx="5844051" cy="10773069"/>
            </a:xfrm>
          </p:grpSpPr>
          <p:pic>
            <p:nvPicPr>
              <p:cNvPr id="217" name="pasted-image.tiff" descr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3392" t="0" r="23392" b="1900"/>
              <a:stretch>
                <a:fillRect/>
              </a:stretch>
            </p:blipFill>
            <p:spPr>
              <a:xfrm>
                <a:off x="2568873" y="0"/>
                <a:ext cx="5844052" cy="1077307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</p:pic>
          <p:pic>
            <p:nvPicPr>
              <p:cNvPr id="218" name="IMG_3496.PNG" descr="IMG_3496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8923"/>
              <a:stretch>
                <a:fillRect/>
              </a:stretch>
            </p:blipFill>
            <p:spPr>
              <a:xfrm>
                <a:off x="2813223" y="914211"/>
                <a:ext cx="5355351" cy="8675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5" name="成组"/>
          <p:cNvGrpSpPr/>
          <p:nvPr/>
        </p:nvGrpSpPr>
        <p:grpSpPr>
          <a:xfrm>
            <a:off x="4235197" y="204833"/>
            <a:ext cx="15913606" cy="13306334"/>
            <a:chOff x="957518" y="0"/>
            <a:chExt cx="15913605" cy="13306333"/>
          </a:xfrm>
        </p:grpSpPr>
        <p:sp>
          <p:nvSpPr>
            <p:cNvPr id="221" name="矩形"/>
            <p:cNvSpPr/>
            <p:nvPr/>
          </p:nvSpPr>
          <p:spPr>
            <a:xfrm>
              <a:off x="957518" y="0"/>
              <a:ext cx="15913606" cy="133063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24" name="成组"/>
            <p:cNvGrpSpPr/>
            <p:nvPr/>
          </p:nvGrpSpPr>
          <p:grpSpPr>
            <a:xfrm>
              <a:off x="1745814" y="1897441"/>
              <a:ext cx="14083014" cy="9511451"/>
              <a:chOff x="0" y="0"/>
              <a:chExt cx="14083013" cy="9511449"/>
            </a:xfrm>
          </p:grpSpPr>
          <p:pic>
            <p:nvPicPr>
              <p:cNvPr id="222" name="IMG_9055.PNG" descr="IMG_9055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539085" y="553257"/>
                <a:ext cx="11362985" cy="85222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3" name="pasted-image.tiff" descr="pasted-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4083014" cy="951145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reflection blurRad="0" stA="50000" stPos="0" endA="0" endPos="40000" dist="0" dir="5400000" fadeDir="5400000" sx="100000" sy="-100000" kx="0" ky="0" algn="bl" rotWithShape="0"/>
              </a:effectLst>
            </p:spPr>
          </p:pic>
        </p:grpSp>
      </p:grpSp>
      <p:grpSp>
        <p:nvGrpSpPr>
          <p:cNvPr id="231" name="成组"/>
          <p:cNvGrpSpPr/>
          <p:nvPr/>
        </p:nvGrpSpPr>
        <p:grpSpPr>
          <a:xfrm>
            <a:off x="4643847" y="204833"/>
            <a:ext cx="15096306" cy="13306334"/>
            <a:chOff x="1806010" y="0"/>
            <a:chExt cx="15096304" cy="13306333"/>
          </a:xfrm>
        </p:grpSpPr>
        <p:sp>
          <p:nvSpPr>
            <p:cNvPr id="226" name="矩形"/>
            <p:cNvSpPr/>
            <p:nvPr/>
          </p:nvSpPr>
          <p:spPr>
            <a:xfrm>
              <a:off x="1806010" y="0"/>
              <a:ext cx="15096306" cy="1330633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30" name="成组"/>
            <p:cNvGrpSpPr/>
            <p:nvPr/>
          </p:nvGrpSpPr>
          <p:grpSpPr>
            <a:xfrm>
              <a:off x="4216344" y="1388348"/>
              <a:ext cx="10529637" cy="10529637"/>
              <a:chOff x="0" y="0"/>
              <a:chExt cx="10529635" cy="10529635"/>
            </a:xfrm>
          </p:grpSpPr>
          <p:pic>
            <p:nvPicPr>
              <p:cNvPr id="227" name="pasted-image.tiff" descr="pasted-image.tif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10529636" cy="10529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8" name="pasted-image.png" descr="pasted-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99717" y="967866"/>
                <a:ext cx="9130203" cy="46920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pasted-image.png" descr="pasted-image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0" t="0" r="0" b="64359"/>
              <a:stretch>
                <a:fillRect/>
              </a:stretch>
            </p:blipFill>
            <p:spPr>
              <a:xfrm>
                <a:off x="691434" y="5448423"/>
                <a:ext cx="9146765" cy="13451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1"/>
      <p:bldP build="whole" bldLvl="1" animBg="1" rev="0" advAuto="0" spid="215" grpId="4"/>
      <p:bldP build="whole" bldLvl="1" animBg="1" rev="0" advAuto="0" spid="220" grpId="3"/>
      <p:bldP build="whole" bldLvl="1" animBg="1" rev="0" advAuto="0" spid="22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成组"/>
          <p:cNvGrpSpPr/>
          <p:nvPr/>
        </p:nvGrpSpPr>
        <p:grpSpPr>
          <a:xfrm>
            <a:off x="8674832" y="6194041"/>
            <a:ext cx="2614540" cy="5005564"/>
            <a:chOff x="0" y="35158"/>
            <a:chExt cx="2614538" cy="5005562"/>
          </a:xfrm>
        </p:grpSpPr>
        <p:pic>
          <p:nvPicPr>
            <p:cNvPr id="233" name="IMG_3495.PNG" descr="IMG_349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2797" y="910831"/>
              <a:ext cx="2185449" cy="3887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92" r="0" b="692"/>
            <a:stretch>
              <a:fillRect/>
            </a:stretch>
          </p:blipFill>
          <p:spPr>
            <a:xfrm>
              <a:off x="0" y="35158"/>
              <a:ext cx="2614539" cy="5005564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238" name="成组"/>
          <p:cNvGrpSpPr/>
          <p:nvPr/>
        </p:nvGrpSpPr>
        <p:grpSpPr>
          <a:xfrm>
            <a:off x="11466932" y="6194041"/>
            <a:ext cx="2715362" cy="5005564"/>
            <a:chOff x="1193592" y="0"/>
            <a:chExt cx="2715360" cy="5005562"/>
          </a:xfrm>
        </p:grpSpPr>
        <p:pic>
          <p:nvPicPr>
            <p:cNvPr id="236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3392" t="0" r="23392" b="1900"/>
            <a:stretch>
              <a:fillRect/>
            </a:stretch>
          </p:blipFill>
          <p:spPr>
            <a:xfrm>
              <a:off x="1193592" y="0"/>
              <a:ext cx="2715361" cy="500556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</p:pic>
        <p:pic>
          <p:nvPicPr>
            <p:cNvPr id="237" name="IMG_3496.PNG" descr="IMG_3496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8923"/>
            <a:stretch>
              <a:fillRect/>
            </a:stretch>
          </p:blipFill>
          <p:spPr>
            <a:xfrm>
              <a:off x="1307126" y="424776"/>
              <a:ext cx="2488293" cy="403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1" name="成组"/>
          <p:cNvGrpSpPr/>
          <p:nvPr/>
        </p:nvGrpSpPr>
        <p:grpSpPr>
          <a:xfrm>
            <a:off x="438898" y="5805217"/>
            <a:ext cx="8058373" cy="5442501"/>
            <a:chOff x="0" y="0"/>
            <a:chExt cx="8058372" cy="5442499"/>
          </a:xfrm>
        </p:grpSpPr>
        <p:pic>
          <p:nvPicPr>
            <p:cNvPr id="239" name="IMG_9055.PNG" descr="IMG_9055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0672" y="316576"/>
              <a:ext cx="6501959" cy="487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pasted-image.tiff" descr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8058373" cy="544250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245" name="成组"/>
          <p:cNvGrpSpPr/>
          <p:nvPr/>
        </p:nvGrpSpPr>
        <p:grpSpPr>
          <a:xfrm>
            <a:off x="14379969" y="2369548"/>
            <a:ext cx="9753270" cy="9753270"/>
            <a:chOff x="0" y="0"/>
            <a:chExt cx="9753269" cy="9753269"/>
          </a:xfrm>
        </p:grpSpPr>
        <p:pic>
          <p:nvPicPr>
            <p:cNvPr id="242" name="pasted-image.tiff" descr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53270" cy="9753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pasted-image.png" descr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48126" y="896504"/>
              <a:ext cx="8457018" cy="4346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pasted-image.png" descr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0" r="0" b="64359"/>
            <a:stretch>
              <a:fillRect/>
            </a:stretch>
          </p:blipFill>
          <p:spPr>
            <a:xfrm>
              <a:off x="640454" y="5046702"/>
              <a:ext cx="8472359" cy="12459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8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8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Class="entr" nodeType="afterEffect" presetSubtype="2" presetID="2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9" dur="8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2"/>
      <p:bldP build="whole" bldLvl="1" animBg="1" rev="0" advAuto="0" spid="238" grpId="3"/>
      <p:bldP build="whole" bldLvl="1" animBg="1" rev="0" advAuto="0" spid="235" grpId="4"/>
      <p:bldP build="whole" bldLvl="1" animBg="1" rev="0" advAuto="0" spid="2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739" y="-1264802"/>
            <a:ext cx="24429478" cy="1624560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矩形"/>
          <p:cNvSpPr txBox="1"/>
          <p:nvPr/>
        </p:nvSpPr>
        <p:spPr>
          <a:xfrm>
            <a:off x="849" y="11480782"/>
            <a:ext cx="24382302" cy="2284178"/>
          </a:xfrm>
          <a:prstGeom prst="rect">
            <a:avLst/>
          </a:prstGeom>
          <a:solidFill>
            <a:srgbClr val="000000">
              <a:alpha val="59022"/>
            </a:srgbClr>
          </a:solidFill>
          <a:ln w="12700">
            <a:miter lim="400000"/>
          </a:ln>
          <a:effectLst>
            <a:outerShdw sx="100000" sy="100000" kx="0" ky="0" algn="b" rotWithShape="0" blurRad="25400" dist="25400" dir="189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457200">
              <a:defRPr sz="9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9" name="天下武功，无坚不破，唯快不破"/>
          <p:cNvSpPr txBox="1"/>
          <p:nvPr/>
        </p:nvSpPr>
        <p:spPr>
          <a:xfrm>
            <a:off x="494525" y="11719633"/>
            <a:ext cx="14716126" cy="180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426466">
              <a:defRPr sz="817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天下武功，无坚不破，唯快不破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fade thruBlk="1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Lantinghei SC Extralight"/>
        <a:ea typeface="Lantinghei SC Extralight"/>
        <a:cs typeface="Lantinghei SC Extra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Lantinghei SC Extralight"/>
        <a:ea typeface="Lantinghei SC Extralight"/>
        <a:cs typeface="Lantinghei SC Extra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